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573" r:id="rId3"/>
    <p:sldId id="562" r:id="rId4"/>
    <p:sldId id="566" r:id="rId5"/>
    <p:sldId id="553" r:id="rId6"/>
    <p:sldId id="558" r:id="rId7"/>
    <p:sldId id="559" r:id="rId8"/>
    <p:sldId id="560" r:id="rId9"/>
    <p:sldId id="486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628"/>
    <a:srgbClr val="174171"/>
    <a:srgbClr val="76A228"/>
    <a:srgbClr val="547617"/>
    <a:srgbClr val="658C20"/>
    <a:srgbClr val="1B4573"/>
    <a:srgbClr val="CC0000"/>
    <a:srgbClr val="90AA3C"/>
    <a:srgbClr val="809735"/>
    <a:srgbClr val="738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0" autoAdjust="0"/>
    <p:restoredTop sz="92534" autoAdjust="0"/>
  </p:normalViewPr>
  <p:slideViewPr>
    <p:cSldViewPr>
      <p:cViewPr varScale="1">
        <p:scale>
          <a:sx n="76" d="100"/>
          <a:sy n="76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9ADDB-5B7C-4FFF-847A-44DFC3437F4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3358-9483-4F26-91B9-3681C427D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53358-9483-4F26-91B9-3681C427D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9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53358-9483-4F26-91B9-3681C427D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0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23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www,12shapes,com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974188" cy="12886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5554D1-A551-B640-9E86-719E2CAFC0ED}"/>
              </a:ext>
            </a:extLst>
          </p:cNvPr>
          <p:cNvSpPr txBox="1"/>
          <p:nvPr/>
        </p:nvSpPr>
        <p:spPr>
          <a:xfrm>
            <a:off x="634294" y="185934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Communicate with Anyone</a:t>
            </a:r>
          </a:p>
          <a:p>
            <a:pPr algn="ctr"/>
            <a:r>
              <a:rPr lang="en-US" sz="4800" dirty="0"/>
              <a:t>and make it work</a:t>
            </a:r>
          </a:p>
        </p:txBody>
      </p:sp>
    </p:spTree>
    <p:extLst>
      <p:ext uri="{BB962C8B-B14F-4D97-AF65-F5344CB8AC3E}">
        <p14:creationId xmlns:p14="http://schemas.microsoft.com/office/powerpoint/2010/main" val="253888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1374D5-767E-BF42-AF23-99A8AD7DE950}"/>
              </a:ext>
            </a:extLst>
          </p:cNvPr>
          <p:cNvSpPr/>
          <p:nvPr/>
        </p:nvSpPr>
        <p:spPr>
          <a:xfrm>
            <a:off x="0" y="0"/>
            <a:ext cx="4495800" cy="7010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7100"/>
            <a:ext cx="9144000" cy="850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37" y="950890"/>
            <a:ext cx="3395124" cy="40844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102" y="894070"/>
            <a:ext cx="37368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Fear State</a:t>
            </a:r>
          </a:p>
          <a:p>
            <a:pPr algn="ctr"/>
            <a:r>
              <a:rPr lang="en-US" sz="2800" b="1" dirty="0">
                <a:latin typeface="+mj-lt"/>
              </a:rPr>
              <a:t>Unbalanced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93757" y="1848076"/>
            <a:ext cx="4270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Bad Behavior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310B1-0CBC-4048-9064-CD2B8E300DDF}"/>
              </a:ext>
            </a:extLst>
          </p:cNvPr>
          <p:cNvSpPr txBox="1"/>
          <p:nvPr/>
        </p:nvSpPr>
        <p:spPr>
          <a:xfrm>
            <a:off x="279355" y="3864908"/>
            <a:ext cx="39370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1. Fear of Failure </a:t>
            </a:r>
            <a:b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(I am not good enough)</a:t>
            </a:r>
            <a:b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2. Fear of Loss </a:t>
            </a:r>
            <a:b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(I am not safe)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894069"/>
            <a:ext cx="37368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Clear State</a:t>
            </a:r>
          </a:p>
          <a:p>
            <a:pPr algn="ctr"/>
            <a:r>
              <a:rPr lang="en-US" sz="2800" b="1" dirty="0">
                <a:latin typeface="+mj-lt"/>
              </a:rPr>
              <a:t>Balanced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1601" y="1740881"/>
            <a:ext cx="3897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Best Behavior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3451" y="104061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Two States</a:t>
            </a:r>
          </a:p>
        </p:txBody>
      </p:sp>
    </p:spTree>
    <p:extLst>
      <p:ext uri="{BB962C8B-B14F-4D97-AF65-F5344CB8AC3E}">
        <p14:creationId xmlns:p14="http://schemas.microsoft.com/office/powerpoint/2010/main" val="38705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FE element 38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72" y="279168"/>
            <a:ext cx="2045970" cy="6515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873" y="2408373"/>
            <a:ext cx="827042" cy="10601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23" y="1189159"/>
            <a:ext cx="1274251" cy="8742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355" y="2445508"/>
            <a:ext cx="855199" cy="102882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61" y="1079020"/>
            <a:ext cx="1082813" cy="9843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51" y="1036589"/>
            <a:ext cx="927953" cy="102680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355" y="2465124"/>
            <a:ext cx="515761" cy="1003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601" y="5086331"/>
            <a:ext cx="1114661" cy="10190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886" y="5072322"/>
            <a:ext cx="643102" cy="10074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839" y="3747013"/>
            <a:ext cx="996135" cy="9348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75" y="5124417"/>
            <a:ext cx="989365" cy="10143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498" y="3731404"/>
            <a:ext cx="979576" cy="10175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357" y="3713483"/>
            <a:ext cx="937185" cy="96836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0858"/>
            <a:ext cx="9144000" cy="597142"/>
          </a:xfrm>
          <a:prstGeom prst="rect">
            <a:avLst/>
          </a:prstGeom>
        </p:spPr>
      </p:pic>
      <p:sp>
        <p:nvSpPr>
          <p:cNvPr id="33" name="pfehide54" hidden="1"/>
          <p:cNvSpPr txBox="1"/>
          <p:nvPr/>
        </p:nvSpPr>
        <p:spPr>
          <a:xfrm>
            <a:off x="4531733" y="230551"/>
            <a:ext cx="2462534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Bodoni 72 Book" charset="0"/>
                <a:ea typeface="Bodoni 72 Book" charset="0"/>
                <a:cs typeface="Bodoni 72 Book" charset="0"/>
              </a:rPr>
              <a:t>Fears Failure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76800" y="279168"/>
            <a:ext cx="2465070" cy="651510"/>
            <a:chOff x="317500" y="317500"/>
            <a:chExt cx="2465070" cy="651510"/>
          </a:xfrm>
        </p:grpSpPr>
        <p:pic>
          <p:nvPicPr>
            <p:cNvPr id="3" name="PFE element 54"/>
            <p:cNvPicPr>
              <a:picLocks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317500"/>
              <a:ext cx="2465070" cy="651510"/>
            </a:xfrm>
            <a:prstGeom prst="rect">
              <a:avLst/>
            </a:prstGeom>
          </p:spPr>
        </p:pic>
        <p:sp>
          <p:nvSpPr>
            <p:cNvPr id="5" name="Shape_3"/>
            <p:cNvSpPr/>
            <p:nvPr/>
          </p:nvSpPr>
          <p:spPr>
            <a:xfrm>
              <a:off x="317500" y="317500"/>
              <a:ext cx="2465070" cy="65151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 cap="flat" cmpd="sng" algn="ctr">
              <a:solidFill>
                <a:schemeClr val="accent1">
                  <a:shade val="50000"/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pfehide56" hidden="1"/>
          <p:cNvSpPr txBox="1"/>
          <p:nvPr/>
        </p:nvSpPr>
        <p:spPr>
          <a:xfrm>
            <a:off x="6934200" y="1259209"/>
            <a:ext cx="3076670" cy="45243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Kind</a:t>
            </a:r>
          </a:p>
          <a:p>
            <a:r>
              <a:rPr lang="en-US" sz="3200" dirty="0"/>
              <a:t>Caring</a:t>
            </a:r>
          </a:p>
          <a:p>
            <a:r>
              <a:rPr lang="en-US" sz="3200" dirty="0"/>
              <a:t>People- </a:t>
            </a:r>
          </a:p>
          <a:p>
            <a:r>
              <a:rPr lang="en-US" sz="3200" dirty="0"/>
              <a:t>Pleaser</a:t>
            </a:r>
          </a:p>
          <a:p>
            <a:r>
              <a:rPr lang="en-US" sz="3200" dirty="0"/>
              <a:t>Insecure</a:t>
            </a:r>
          </a:p>
          <a:p>
            <a:r>
              <a:rPr lang="en-US" sz="3200" dirty="0"/>
              <a:t>Social</a:t>
            </a:r>
          </a:p>
          <a:p>
            <a:r>
              <a:rPr lang="en-US" sz="3200" dirty="0"/>
              <a:t>Needy</a:t>
            </a:r>
          </a:p>
          <a:p>
            <a:r>
              <a:rPr lang="en-US" sz="3200" dirty="0"/>
              <a:t>Clingy</a:t>
            </a:r>
          </a:p>
          <a:p>
            <a:r>
              <a:rPr lang="en-US" sz="3200" dirty="0"/>
              <a:t>Depressed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697151" y="38100"/>
            <a:ext cx="81988" cy="6260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8F92466-B0F8-6746-94FA-644EF56AF802}"/>
              </a:ext>
            </a:extLst>
          </p:cNvPr>
          <p:cNvSpPr txBox="1"/>
          <p:nvPr/>
        </p:nvSpPr>
        <p:spPr>
          <a:xfrm>
            <a:off x="-6887" y="1078540"/>
            <a:ext cx="2329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Triggers</a:t>
            </a:r>
          </a:p>
          <a:p>
            <a:pPr algn="r"/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Mistreatment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Offended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Taken from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Disregarded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Feels unsafe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Things wrong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Unsafe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933D02-A385-BE40-83A5-E7909D7B684A}"/>
              </a:ext>
            </a:extLst>
          </p:cNvPr>
          <p:cNvSpPr txBox="1"/>
          <p:nvPr/>
        </p:nvSpPr>
        <p:spPr>
          <a:xfrm>
            <a:off x="7251397" y="1101044"/>
            <a:ext cx="2329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Triggers</a:t>
            </a:r>
          </a:p>
          <a:p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Insulted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Criticized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Judged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Put down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Corrected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Not good</a:t>
            </a: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351977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74806" y="-1585229"/>
            <a:ext cx="11261620" cy="3086388"/>
          </a:xfrm>
          <a:prstGeom prst="rect">
            <a:avLst/>
          </a:prstGeom>
          <a:solidFill>
            <a:srgbClr val="5CC7D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fehide86" hidden="1"/>
          <p:cNvSpPr txBox="1">
            <a:spLocks noChangeArrowheads="1"/>
          </p:cNvSpPr>
          <p:nvPr/>
        </p:nvSpPr>
        <p:spPr bwMode="auto">
          <a:xfrm>
            <a:off x="4841356" y="2415388"/>
            <a:ext cx="4038600" cy="366254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sz="2800" b="1" u="sng" dirty="0">
                <a:solidFill>
                  <a:prstClr val="black"/>
                </a:solidFill>
                <a:latin typeface="Bodoni 72 Book" charset="0"/>
                <a:ea typeface="Bodoni 72 Book" charset="0"/>
                <a:cs typeface="Bodoni 72 Book" charset="0"/>
              </a:rPr>
              <a:t>Cure to their Fears</a:t>
            </a:r>
          </a:p>
          <a:p>
            <a:pPr lvl="0" algn="ctr">
              <a:defRPr/>
            </a:pPr>
            <a:endParaRPr lang="en-US" sz="800" b="1" u="sng" dirty="0">
              <a:solidFill>
                <a:prstClr val="black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342900" lvl="0" indent="-342900" algn="ctr">
              <a:buFontTx/>
              <a:buAutoNum type="arabicParenR"/>
              <a:defRPr/>
            </a:pPr>
            <a: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  <a:t> Validation about</a:t>
            </a:r>
            <a:b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</a:br>
            <a: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  <a:t>what they value to </a:t>
            </a:r>
            <a:b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</a:br>
            <a: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  <a:t>cure their fear</a:t>
            </a:r>
            <a:endParaRPr lang="en-US" sz="2800" dirty="0">
              <a:solidFill>
                <a:srgbClr val="1B4573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342900" lvl="0" indent="-342900" algn="ctr">
              <a:buFontTx/>
              <a:buAutoNum type="arabicParenR"/>
              <a:defRPr/>
            </a:pPr>
            <a:endParaRPr lang="en-US" sz="2800" dirty="0">
              <a:solidFill>
                <a:srgbClr val="1B4573"/>
              </a:solidFill>
              <a:latin typeface="Bodoni 72 Book" charset="0"/>
              <a:ea typeface="Bodoni 72 Book" charset="0"/>
              <a:cs typeface="Bodoni 72 Book" charset="0"/>
            </a:endParaRPr>
          </a:p>
          <a:p>
            <a:pPr marL="342900" lvl="0" indent="-342900" algn="ctr">
              <a:buFontTx/>
              <a:buAutoNum type="arabicParenR"/>
              <a:defRPr/>
            </a:pPr>
            <a: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  <a:t> Re-assurance about what they fear </a:t>
            </a:r>
            <a:br>
              <a:rPr lang="en-US" sz="2800" b="1" dirty="0">
                <a:solidFill>
                  <a:srgbClr val="1B4573"/>
                </a:solidFill>
                <a:latin typeface="Bodoni 72 Book" charset="0"/>
                <a:ea typeface="Bodoni 72 Book" charset="0"/>
                <a:cs typeface="Bodoni 72 Book" charset="0"/>
              </a:rPr>
            </a:br>
            <a:endParaRPr lang="en-US" sz="2800" b="1" dirty="0">
              <a:solidFill>
                <a:srgbClr val="1B4573"/>
              </a:solidFill>
              <a:latin typeface="Bodoni 72 Book" charset="0"/>
              <a:ea typeface="Bodoni 72 Book" charset="0"/>
              <a:cs typeface="Bodoni 72 Book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4" y="1321975"/>
            <a:ext cx="9223613" cy="4733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48" y="2367277"/>
            <a:ext cx="3732873" cy="44907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93795" y="2304314"/>
            <a:ext cx="3890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atin typeface="+mj-lt"/>
              </a:rPr>
              <a:t>The platinum</a:t>
            </a:r>
            <a:endParaRPr lang="en-US" sz="4800" b="1" dirty="0">
              <a:latin typeface="+mj-lt"/>
            </a:endParaRPr>
          </a:p>
          <a:p>
            <a:pPr algn="ctr"/>
            <a:r>
              <a:rPr lang="en-US" sz="4800" b="1" dirty="0">
                <a:latin typeface="+mj-lt"/>
              </a:rPr>
              <a:t>rule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196" y="421786"/>
            <a:ext cx="841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Dealing with Other People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933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hide58" hidden="1"/>
          <p:cNvSpPr txBox="1"/>
          <p:nvPr/>
        </p:nvSpPr>
        <p:spPr>
          <a:xfrm>
            <a:off x="243288" y="1132230"/>
            <a:ext cx="2659702" cy="4955203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Bodoni 72 Book" charset="0"/>
                <a:ea typeface="Bodoni 72 Book" charset="0"/>
                <a:cs typeface="Bodoni 72 Book" charset="0"/>
              </a:rPr>
              <a:t>Values People</a:t>
            </a:r>
          </a:p>
          <a:p>
            <a:endParaRPr lang="en-US" dirty="0">
              <a:latin typeface="Bodoni 72 Book" charset="0"/>
              <a:ea typeface="Bodoni 72 Book" charset="0"/>
              <a:cs typeface="Bodoni 72 Book" charset="0"/>
            </a:endParaRPr>
          </a:p>
          <a:p>
            <a:endParaRPr lang="en-US" sz="3600" dirty="0"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3600" dirty="0">
                <a:latin typeface="Bodoni 72 Book" charset="0"/>
                <a:ea typeface="Bodoni 72 Book" charset="0"/>
                <a:cs typeface="Bodoni 72 Book" charset="0"/>
              </a:rPr>
              <a:t>Values Tasks</a:t>
            </a:r>
          </a:p>
          <a:p>
            <a:endParaRPr lang="en-US" dirty="0">
              <a:latin typeface="Bodoni 72 Book" charset="0"/>
              <a:ea typeface="Bodoni 72 Book" charset="0"/>
              <a:cs typeface="Bodoni 72 Book" charset="0"/>
            </a:endParaRPr>
          </a:p>
          <a:p>
            <a:endParaRPr lang="en-US" sz="3600" dirty="0"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3600" dirty="0">
                <a:latin typeface="Bodoni 72 Book" charset="0"/>
                <a:ea typeface="Bodoni 72 Book" charset="0"/>
                <a:cs typeface="Bodoni 72 Book" charset="0"/>
              </a:rPr>
              <a:t>Values Things</a:t>
            </a:r>
          </a:p>
          <a:p>
            <a:endParaRPr lang="en-US" dirty="0">
              <a:latin typeface="Bodoni 72 Book" charset="0"/>
              <a:ea typeface="Bodoni 72 Book" charset="0"/>
              <a:cs typeface="Bodoni 72 Book" charset="0"/>
            </a:endParaRPr>
          </a:p>
          <a:p>
            <a:endParaRPr lang="en-US" sz="3600" dirty="0">
              <a:latin typeface="Bodoni 72 Book" charset="0"/>
              <a:ea typeface="Bodoni 72 Book" charset="0"/>
              <a:cs typeface="Bodoni 72 Book" charset="0"/>
            </a:endParaRPr>
          </a:p>
          <a:p>
            <a:r>
              <a:rPr lang="en-US" sz="3600" dirty="0">
                <a:latin typeface="Bodoni 72 Book" charset="0"/>
                <a:ea typeface="Bodoni 72 Book" charset="0"/>
                <a:cs typeface="Bodoni 72 Book" charset="0"/>
              </a:rPr>
              <a:t>Values Ideas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9639" y="1131427"/>
            <a:ext cx="2667000" cy="4956810"/>
            <a:chOff x="317500" y="317500"/>
            <a:chExt cx="2667000" cy="4956810"/>
          </a:xfrm>
        </p:grpSpPr>
        <p:pic>
          <p:nvPicPr>
            <p:cNvPr id="3" name="PFE element 58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317500"/>
              <a:ext cx="2667000" cy="4956810"/>
            </a:xfrm>
            <a:prstGeom prst="rect">
              <a:avLst/>
            </a:prstGeom>
          </p:spPr>
        </p:pic>
        <p:sp>
          <p:nvSpPr>
            <p:cNvPr id="5" name="Shape_5"/>
            <p:cNvSpPr/>
            <p:nvPr/>
          </p:nvSpPr>
          <p:spPr>
            <a:xfrm>
              <a:off x="317500" y="317500"/>
              <a:ext cx="2667000" cy="495681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 cap="flat" cmpd="sng" algn="ctr">
              <a:solidFill>
                <a:schemeClr val="accent1">
                  <a:shade val="50000"/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FE element 59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526" y="128949"/>
            <a:ext cx="5273040" cy="6515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684" y="2204091"/>
            <a:ext cx="827042" cy="10601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34" y="984877"/>
            <a:ext cx="1274251" cy="8742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896" y="2275752"/>
            <a:ext cx="855199" cy="102882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072" y="874738"/>
            <a:ext cx="1082813" cy="9843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992" y="866833"/>
            <a:ext cx="927953" cy="102680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66" y="2260842"/>
            <a:ext cx="515761" cy="1003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39" y="4949150"/>
            <a:ext cx="1114661" cy="10190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546" y="4932205"/>
            <a:ext cx="643102" cy="10074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77" y="3609832"/>
            <a:ext cx="996135" cy="9348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213" y="4987236"/>
            <a:ext cx="989365" cy="10143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309" y="3527122"/>
            <a:ext cx="979576" cy="10175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95" y="3576302"/>
            <a:ext cx="937185" cy="9683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0858"/>
            <a:ext cx="9144000" cy="5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9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7698"/>
            <a:ext cx="7477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Georgia" charset="0"/>
                <a:ea typeface="Georgia" charset="0"/>
                <a:cs typeface="Georgia" charset="0"/>
              </a:rPr>
              <a:t>Mutually Validating Conversations</a:t>
            </a:r>
          </a:p>
          <a:p>
            <a:endParaRPr lang="en-US" sz="3000" b="1" dirty="0">
              <a:latin typeface="Georgia" charset="0"/>
              <a:ea typeface="Georgia" charset="0"/>
              <a:cs typeface="Georgia" charset="0"/>
            </a:endParaRPr>
          </a:p>
          <a:p>
            <a:endParaRPr lang="en-US" sz="3000" dirty="0"/>
          </a:p>
          <a:p>
            <a:endParaRPr lang="en-US" sz="2700" b="1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r>
              <a:rPr lang="en-US" sz="27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Step #1:   I choose to see this person</a:t>
            </a:r>
            <a:endParaRPr lang="en-US" sz="2700" dirty="0"/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2398846" y="5316181"/>
            <a:ext cx="14557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Weak 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CHILD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Small/Worse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Less Powerful</a:t>
            </a:r>
          </a:p>
        </p:txBody>
      </p:sp>
      <p:sp>
        <p:nvSpPr>
          <p:cNvPr id="22" name="Oval 21"/>
          <p:cNvSpPr/>
          <p:nvPr/>
        </p:nvSpPr>
        <p:spPr>
          <a:xfrm>
            <a:off x="3453563" y="4941677"/>
            <a:ext cx="976460" cy="8758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Oval 22"/>
          <p:cNvSpPr/>
          <p:nvPr/>
        </p:nvSpPr>
        <p:spPr>
          <a:xfrm>
            <a:off x="755250" y="3757377"/>
            <a:ext cx="1982048" cy="19393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931385" y="4031473"/>
            <a:ext cx="1629778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600" dirty="0">
              <a:latin typeface="Shree Devanagari 714" charset="0"/>
              <a:ea typeface="Shree Devanagari 714" charset="0"/>
              <a:cs typeface="Shree Devanagari 714" charset="0"/>
            </a:endParaRP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Ego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PARENT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Win/lose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Big/Better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More Powerful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667000" y="4170627"/>
            <a:ext cx="1181744" cy="631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29446" y="4645872"/>
            <a:ext cx="524117" cy="295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6043438" y="3757377"/>
            <a:ext cx="1356027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ADULT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Fearless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Strong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Loving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Mature/Wise</a:t>
            </a:r>
          </a:p>
          <a:p>
            <a:pPr algn="ctr"/>
            <a:r>
              <a:rPr lang="en-US" sz="1350" dirty="0">
                <a:latin typeface="Shree Devanagari 714" charset="0"/>
                <a:ea typeface="Shree Devanagari 714" charset="0"/>
                <a:cs typeface="Shree Devanagari 714" charset="0"/>
              </a:rPr>
              <a:t>Win-Win</a:t>
            </a:r>
          </a:p>
        </p:txBody>
      </p:sp>
      <p:sp>
        <p:nvSpPr>
          <p:cNvPr id="28" name="Oval 27"/>
          <p:cNvSpPr/>
          <p:nvPr/>
        </p:nvSpPr>
        <p:spPr>
          <a:xfrm>
            <a:off x="6850641" y="4789129"/>
            <a:ext cx="1380899" cy="13395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9" name="Oval 28"/>
          <p:cNvSpPr/>
          <p:nvPr/>
        </p:nvSpPr>
        <p:spPr>
          <a:xfrm>
            <a:off x="5172537" y="4789129"/>
            <a:ext cx="1380899" cy="13395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05264" y="5314685"/>
            <a:ext cx="203237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57872" y="2791387"/>
            <a:ext cx="4449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E89628"/>
                </a:solidFill>
              </a:rPr>
              <a:t>as the same as me.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295400" y="-1401810"/>
            <a:ext cx="11261620" cy="3086388"/>
          </a:xfrm>
          <a:prstGeom prst="rect">
            <a:avLst/>
          </a:prstGeom>
          <a:solidFill>
            <a:srgbClr val="5CC7D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13" y="1471666"/>
            <a:ext cx="9223613" cy="47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651005" y="-1435538"/>
            <a:ext cx="11261620" cy="3086388"/>
          </a:xfrm>
          <a:prstGeom prst="rect">
            <a:avLst/>
          </a:prstGeom>
          <a:solidFill>
            <a:srgbClr val="5CC7D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13" y="1471666"/>
            <a:ext cx="9223613" cy="473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762000"/>
            <a:ext cx="7477668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Georgia" charset="0"/>
                <a:ea typeface="Georgia" charset="0"/>
                <a:cs typeface="Georgia" charset="0"/>
              </a:rPr>
              <a:t>Mutually Validating Conversations</a:t>
            </a:r>
          </a:p>
          <a:p>
            <a:endParaRPr lang="en-US" sz="2400" dirty="0"/>
          </a:p>
          <a:p>
            <a:pPr>
              <a:lnSpc>
                <a:spcPct val="95000"/>
              </a:lnSpc>
              <a:defRPr/>
            </a:pPr>
            <a:endParaRPr lang="en-US" sz="2100" b="1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endParaRPr lang="en-US" sz="2100" b="1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Step #2:  I set my stuff </a:t>
            </a: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(thoughts and feelings) </a:t>
            </a: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aside upfront.</a:t>
            </a:r>
            <a:r>
              <a:rPr lang="en-US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  </a:t>
            </a:r>
            <a:endParaRPr lang="en-US" sz="2100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endParaRPr lang="en-US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Step #3:  I will ask questions about their stuff...</a:t>
            </a: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(Their thoughts, feelings, ideas, opinions, fears, etc.)</a:t>
            </a:r>
          </a:p>
          <a:p>
            <a:pPr>
              <a:lnSpc>
                <a:spcPct val="95000"/>
              </a:lnSpc>
              <a:defRPr/>
            </a:pPr>
            <a:endParaRPr lang="en-US" sz="21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                … and I will listen and </a:t>
            </a:r>
            <a:r>
              <a:rPr lang="en-US" sz="2100" b="1" dirty="0">
                <a:solidFill>
                  <a:srgbClr val="E89628"/>
                </a:solidFill>
                <a:latin typeface="Georgia" charset="0"/>
                <a:ea typeface="Georgia" charset="0"/>
                <a:cs typeface="Georgia" charset="0"/>
              </a:rPr>
              <a:t>validate them</a:t>
            </a: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. </a:t>
            </a:r>
          </a:p>
          <a:p>
            <a:pPr>
              <a:lnSpc>
                <a:spcPct val="95000"/>
              </a:lnSpc>
              <a:defRPr/>
            </a:pPr>
            <a:endParaRPr lang="en-US" sz="21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(This doesn’t mean I will agree. It means that I will honor and respect their right to be where and who they are.) “I totally understand how you can feel that way.”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8665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2040088"/>
            <a:ext cx="2462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>
                <a:solidFill>
                  <a:srgbClr val="EDA413"/>
                </a:solidFill>
              </a:rPr>
              <a:t>Permission</a:t>
            </a:r>
            <a:endParaRPr lang="en-US" sz="2700" b="1" dirty="0">
              <a:solidFill>
                <a:srgbClr val="EDA41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0542" y="4304138"/>
            <a:ext cx="30820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EDA413"/>
                </a:solidFill>
              </a:rPr>
              <a:t>Future behavior</a:t>
            </a:r>
          </a:p>
        </p:txBody>
      </p:sp>
      <p:sp>
        <p:nvSpPr>
          <p:cNvPr id="7" name="Rectangle 6"/>
          <p:cNvSpPr/>
          <p:nvPr/>
        </p:nvSpPr>
        <p:spPr>
          <a:xfrm>
            <a:off x="-1651005" y="-1435538"/>
            <a:ext cx="11261620" cy="3086388"/>
          </a:xfrm>
          <a:prstGeom prst="rect">
            <a:avLst/>
          </a:prstGeom>
          <a:solidFill>
            <a:srgbClr val="5CC7D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13" y="1471666"/>
            <a:ext cx="9223613" cy="473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7629" y="635024"/>
            <a:ext cx="7477668" cy="51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Georgia" charset="0"/>
                <a:ea typeface="Georgia" charset="0"/>
                <a:cs typeface="Georgia" charset="0"/>
              </a:rPr>
              <a:t>Mutually Validating Conversations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lnSpc>
                <a:spcPct val="95000"/>
              </a:lnSpc>
              <a:defRPr/>
            </a:pP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#4: I will ask ____________before I share my stuff.</a:t>
            </a:r>
          </a:p>
          <a:p>
            <a:pPr>
              <a:lnSpc>
                <a:spcPct val="95000"/>
              </a:lnSpc>
              <a:defRPr/>
            </a:pPr>
            <a:endParaRPr lang="en-US" sz="6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Would you be open to some suggestions?</a:t>
            </a:r>
            <a:endParaRPr lang="en-US" sz="21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Would you be willing to let me share my feelings about this?</a:t>
            </a:r>
            <a:endParaRPr lang="en-US" sz="21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Would you be open to some ideas I have about this?</a:t>
            </a:r>
            <a:endParaRPr lang="en-US" sz="2100" dirty="0"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Would you be open to understanding how I feel about this?</a:t>
            </a:r>
          </a:p>
          <a:p>
            <a:pPr>
              <a:lnSpc>
                <a:spcPct val="95000"/>
              </a:lnSpc>
              <a:defRPr/>
            </a:pPr>
            <a:endParaRPr lang="en-US" sz="1050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#5: I will focus on what I think and feel, and on </a:t>
            </a:r>
            <a:br>
              <a:rPr lang="en-US" sz="9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</a:br>
            <a:br>
              <a:rPr lang="en-US" sz="9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US" sz="2100" b="1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_______________  not past.</a:t>
            </a:r>
          </a:p>
          <a:p>
            <a:pPr>
              <a:lnSpc>
                <a:spcPct val="95000"/>
              </a:lnSpc>
              <a:defRPr/>
            </a:pPr>
            <a:endParaRPr lang="en-US" sz="600" b="1" dirty="0">
              <a:solidFill>
                <a:srgbClr val="000000"/>
              </a:solidFill>
              <a:latin typeface="Georgia" charset="0"/>
              <a:ea typeface="Georgia" charset="0"/>
              <a:cs typeface="Georgia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I will use “I ” statements instead of “you” statements.</a:t>
            </a:r>
          </a:p>
          <a:p>
            <a:pPr>
              <a:lnSpc>
                <a:spcPct val="95000"/>
              </a:lnSpc>
              <a:defRPr/>
            </a:pPr>
            <a:r>
              <a:rPr lang="en-US" sz="2100" dirty="0">
                <a:solidFill>
                  <a:srgbClr val="000000"/>
                </a:solidFill>
                <a:latin typeface="Georgia" charset="0"/>
                <a:ea typeface="Georgia" charset="0"/>
                <a:cs typeface="Georgia" charset="0"/>
              </a:rPr>
              <a:t>I will focus on the future, and behavior I want to see moving forward, instead of their past behavior.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7784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600200" y="-1143000"/>
            <a:ext cx="11261620" cy="2514600"/>
          </a:xfrm>
          <a:prstGeom prst="rect">
            <a:avLst/>
          </a:prstGeom>
          <a:solidFill>
            <a:srgbClr val="5CC7D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786" y="1124937"/>
            <a:ext cx="9223613" cy="473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869822"/>
            <a:ext cx="877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  <a:hlinkClick r:id="rId3" action="ppaction://hlinkfile"/>
              </a:rPr>
              <a:t>www.12shapes.com</a:t>
            </a:r>
            <a:r>
              <a:rPr lang="en-US" sz="3200" b="1" dirty="0">
                <a:latin typeface="+mj-lt"/>
              </a:rPr>
              <a:t> </a:t>
            </a:r>
          </a:p>
          <a:p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r>
              <a:rPr lang="en-US" sz="3200" dirty="0">
                <a:latin typeface="+mj-lt"/>
              </a:rPr>
              <a:t>Free Podcasts </a:t>
            </a:r>
          </a:p>
          <a:p>
            <a:r>
              <a:rPr lang="en-US" sz="3200" b="1" dirty="0">
                <a:solidFill>
                  <a:srgbClr val="76A228"/>
                </a:solidFill>
                <a:latin typeface="+mj-lt"/>
              </a:rPr>
              <a:t>       </a:t>
            </a:r>
            <a:r>
              <a:rPr lang="en-US" sz="4000" b="1" dirty="0">
                <a:solidFill>
                  <a:srgbClr val="76A228"/>
                </a:solidFill>
                <a:latin typeface="+mj-lt"/>
              </a:rPr>
              <a:t>Explain People</a:t>
            </a:r>
          </a:p>
          <a:p>
            <a:r>
              <a:rPr lang="en-US" sz="4000" b="1" dirty="0">
                <a:solidFill>
                  <a:srgbClr val="76A228"/>
                </a:solidFill>
                <a:latin typeface="+mj-lt"/>
              </a:rPr>
              <a:t>      Relationship Radio</a:t>
            </a:r>
            <a:endParaRPr lang="en-US" sz="3200" b="1" dirty="0">
              <a:solidFill>
                <a:srgbClr val="76A228"/>
              </a:solidFill>
              <a:latin typeface="+mj-lt"/>
            </a:endParaRPr>
          </a:p>
        </p:txBody>
      </p:sp>
      <p:pic>
        <p:nvPicPr>
          <p:cNvPr id="3" name="PFE element 168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21" y="-17304"/>
            <a:ext cx="8229600" cy="990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619" y="3241233"/>
            <a:ext cx="2147439" cy="32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2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39535</TotalTime>
  <Words>387</Words>
  <Application>Microsoft Office PowerPoint</Application>
  <PresentationFormat>On-screen Show (4:3)</PresentationFormat>
  <Paragraphs>115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Bodoni 72 Book</vt:lpstr>
      <vt:lpstr>Calibri</vt:lpstr>
      <vt:lpstr>Century Gothic</vt:lpstr>
      <vt:lpstr>Courier New</vt:lpstr>
      <vt:lpstr>Georgia</vt:lpstr>
      <vt:lpstr>Palatino Linotype</vt:lpstr>
      <vt:lpstr>Shree Devanagari 714</vt:lpstr>
      <vt:lpstr>Times New Roman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Behavior 101</dc:title>
  <dc:creator>Admin</dc:creator>
  <cp:lastModifiedBy>Sandi Poreda</cp:lastModifiedBy>
  <cp:revision>409</cp:revision>
  <dcterms:created xsi:type="dcterms:W3CDTF">2013-04-09T02:38:04Z</dcterms:created>
  <dcterms:modified xsi:type="dcterms:W3CDTF">2020-10-29T14:15:54Z</dcterms:modified>
</cp:coreProperties>
</file>