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05"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6" r:id="rId52"/>
    <p:sldId id="307" r:id="rId53"/>
    <p:sldId id="308" r:id="rId54"/>
    <p:sldId id="309" r:id="rId55"/>
    <p:sldId id="310" r:id="rId56"/>
  </p:sldIdLst>
  <p:sldSz cx="9144000" cy="5143500" type="screen16x9"/>
  <p:notesSz cx="6858000" cy="9144000"/>
  <p:embeddedFontLst>
    <p:embeddedFont>
      <p:font typeface="Roboto" panose="020B0604020202020204" charset="0"/>
      <p:regular r:id="rId58"/>
      <p:bold r:id="rId59"/>
      <p:italic r:id="rId60"/>
      <p:boldItalic r:id="rId61"/>
    </p:embeddedFont>
    <p:embeddedFont>
      <p:font typeface="Gudea" panose="020B0604020202020204" charset="0"/>
      <p:regular r:id="rId62"/>
      <p:bold r:id="rId63"/>
      <p:italic r:id="rId64"/>
    </p:embeddedFont>
    <p:embeddedFont>
      <p:font typeface="EB Garamond Regular" panose="020B0604020202020204" charset="0"/>
      <p:regular r:id="rId65"/>
      <p:bold r:id="rId66"/>
      <p:italic r:id="rId67"/>
      <p:boldItalic r:id="rId68"/>
    </p:embeddedFont>
    <p:embeddedFont>
      <p:font typeface="Spectral SemiBold" panose="020B0604020202020204" charset="0"/>
      <p:regular r:id="rId69"/>
      <p:bold r:id="rId70"/>
      <p:italic r:id="rId71"/>
      <p:boldItalic r:id="rId72"/>
    </p:embeddedFont>
    <p:embeddedFont>
      <p:font typeface="Roboto Light" panose="020B0604020202020204" charset="0"/>
      <p:regular r:id="rId73"/>
      <p:bold r:id="rId74"/>
      <p:italic r:id="rId75"/>
      <p:boldItalic r:id="rId76"/>
    </p:embeddedFont>
    <p:embeddedFont>
      <p:font typeface="Comfortaa" panose="020B0604020202020204" charset="0"/>
      <p:regular r:id="rId77"/>
      <p:bold r:id="rId78"/>
    </p:embeddedFont>
    <p:embeddedFont>
      <p:font typeface="Calibri" panose="020F0502020204030204" pitchFamily="34" charset="0"/>
      <p:regular r:id="rId79"/>
      <p:bold r:id="rId80"/>
      <p:italic r:id="rId81"/>
      <p:boldItalic r:id="rId82"/>
    </p:embeddedFont>
    <p:embeddedFont>
      <p:font typeface="Roboto Medium" panose="020B0604020202020204" charset="0"/>
      <p:regular r:id="rId83"/>
      <p:bold r:id="rId84"/>
      <p:italic r:id="rId85"/>
      <p:boldItalic r:id="rId86"/>
    </p:embeddedFont>
    <p:embeddedFont>
      <p:font typeface="Spectral"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17" autoAdjust="0"/>
  </p:normalViewPr>
  <p:slideViewPr>
    <p:cSldViewPr snapToGrid="0">
      <p:cViewPr varScale="1">
        <p:scale>
          <a:sx n="88" d="100"/>
          <a:sy n="88" d="100"/>
        </p:scale>
        <p:origin x="1302" y="78"/>
      </p:cViewPr>
      <p:guideLst>
        <p:guide orient="horz" pos="172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font" Target="fonts/font27.fntdata"/><Relationship Id="rId89"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87" Type="http://schemas.openxmlformats.org/officeDocument/2006/relationships/font" Target="fonts/font30.fntdata"/><Relationship Id="rId5" Type="http://schemas.openxmlformats.org/officeDocument/2006/relationships/slide" Target="slides/slide4.xml"/><Relationship Id="rId61" Type="http://schemas.openxmlformats.org/officeDocument/2006/relationships/font" Target="fonts/font4.fntdata"/><Relationship Id="rId82" Type="http://schemas.openxmlformats.org/officeDocument/2006/relationships/font" Target="fonts/font25.fntdata"/><Relationship Id="rId90" Type="http://schemas.openxmlformats.org/officeDocument/2006/relationships/font" Target="fonts/font3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340497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document/d/1t2SE9RNY8gS0iPygV-35g2Y5Xd75-OUy2T6sOubSHLc/edit?usp=shar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ountrymeadows.com/communities/hershey-p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featmalnutrition.today/sites/default/files/National_Blueprint_MAY2020_Update_OnlinePDF_FINAL.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f261b28f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f261b28f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83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42910c40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42910c40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image is from one of older our GFS Whitepapers.  Let me know if you need the link and I’ll look for it</a:t>
            </a:r>
            <a:endParaRPr/>
          </a:p>
        </p:txBody>
      </p:sp>
    </p:spTree>
    <p:extLst>
      <p:ext uri="{BB962C8B-B14F-4D97-AF65-F5344CB8AC3E}">
        <p14:creationId xmlns:p14="http://schemas.microsoft.com/office/powerpoint/2010/main" val="4104854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42910c40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a42910c40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for the dining experience, Always Keep Triple A in mind …</a:t>
            </a:r>
            <a:endParaRPr/>
          </a:p>
          <a:p>
            <a:pPr marL="0" lvl="0" indent="0" algn="l" rtl="0">
              <a:spcBef>
                <a:spcPts val="0"/>
              </a:spcBef>
              <a:spcAft>
                <a:spcPts val="0"/>
              </a:spcAft>
              <a:buNone/>
            </a:pPr>
            <a:r>
              <a:rPr lang="en"/>
              <a:t>Atmosphere</a:t>
            </a:r>
            <a:endParaRPr/>
          </a:p>
          <a:p>
            <a:pPr marL="0" lvl="0" indent="0" algn="l" rtl="0">
              <a:spcBef>
                <a:spcPts val="0"/>
              </a:spcBef>
              <a:spcAft>
                <a:spcPts val="0"/>
              </a:spcAft>
              <a:buNone/>
            </a:pPr>
            <a:r>
              <a:rPr lang="en"/>
              <a:t>Assistance </a:t>
            </a:r>
            <a:endParaRPr/>
          </a:p>
          <a:p>
            <a:pPr marL="0" lvl="0" indent="0" algn="l" rtl="0">
              <a:spcBef>
                <a:spcPts val="0"/>
              </a:spcBef>
              <a:spcAft>
                <a:spcPts val="0"/>
              </a:spcAft>
              <a:buNone/>
            </a:pPr>
            <a:r>
              <a:rPr lang="en" b="1"/>
              <a:t>Alternatives - meaning true choice in where, when and what to eat.</a:t>
            </a:r>
            <a:endParaRPr b="1"/>
          </a:p>
          <a:p>
            <a:pPr marL="0" lvl="0" indent="0" algn="l" rtl="0">
              <a:spcBef>
                <a:spcPts val="0"/>
              </a:spcBef>
              <a:spcAft>
                <a:spcPts val="0"/>
              </a:spcAft>
              <a:buNone/>
            </a:pPr>
            <a:endParaRPr b="1"/>
          </a:p>
          <a:p>
            <a:pPr marL="0" lvl="0" indent="0" algn="l" rtl="0">
              <a:spcBef>
                <a:spcPts val="0"/>
              </a:spcBef>
              <a:spcAft>
                <a:spcPts val="0"/>
              </a:spcAft>
              <a:buNone/>
            </a:pPr>
            <a:r>
              <a:rPr lang="en"/>
              <a:t>So that you may provide an enhanced dining experience, influencing a lower prevalence of malnutrition</a:t>
            </a:r>
            <a:endParaRPr/>
          </a:p>
          <a:p>
            <a:pPr marL="0" lvl="0" indent="0" algn="l" rtl="0">
              <a:spcBef>
                <a:spcPts val="0"/>
              </a:spcBef>
              <a:spcAft>
                <a:spcPts val="0"/>
              </a:spcAft>
              <a:buNone/>
            </a:pPr>
            <a:r>
              <a:rPr lang="en"/>
              <a:t>And therefore, better infection control, better weight maintenance, fewer falls, fewer pressure injuries, and an improved emotional well-being,</a:t>
            </a:r>
            <a:endParaRPr/>
          </a:p>
          <a:p>
            <a:pPr marL="0" lvl="0" indent="0" algn="l" rtl="0">
              <a:spcBef>
                <a:spcPts val="0"/>
              </a:spcBef>
              <a:spcAft>
                <a:spcPts val="0"/>
              </a:spcAft>
              <a:buNone/>
            </a:pPr>
            <a:r>
              <a:rPr lang="en"/>
              <a:t>All resulting in high quality outcomes and 5 star ratings</a:t>
            </a:r>
            <a:endParaRPr/>
          </a:p>
        </p:txBody>
      </p:sp>
    </p:spTree>
    <p:extLst>
      <p:ext uri="{BB962C8B-B14F-4D97-AF65-F5344CB8AC3E}">
        <p14:creationId xmlns:p14="http://schemas.microsoft.com/office/powerpoint/2010/main" val="78210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f261b28f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f261b28f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We have spent almost 15 years trying to create a different experience for our residents in terms of choice and a home like environment. We need to continue to push through this and keep this at the forefront as much as possible through the times we are living in now and beyond. Dining is still an extremely important marketing tool for your community, so to not have a plan to navigate these times would be detrimental. Were you happy with the dining experience prior to COVID and was your entire team involved in the process? If not, now is the time to involve everyone from the top down to set goals for the experience. Do you know what the level of satisfaction was for your residents/patrons/families and were you possibly trying to achieve goals to improve that experience? In mid March, the focus certainly shifted, as it should have! However, you can’t lose sight of what the resident really needs long term. Therefore, we need to be able to pivot easily between styles of dining based on what the community is experiencing in senior living specifically during these uncertain times. These levels of “normal” need to truly be that to resident and families in terms of how they are receiving their meals and participating in the entire experience. They need to feel safe and confident throughout the process.</a:t>
            </a:r>
            <a:endParaRPr/>
          </a:p>
          <a:p>
            <a:pPr marL="0" lvl="0" indent="0" algn="l" rtl="0">
              <a:spcBef>
                <a:spcPts val="0"/>
              </a:spcBef>
              <a:spcAft>
                <a:spcPts val="0"/>
              </a:spcAft>
              <a:buNone/>
            </a:pPr>
            <a:endParaRPr/>
          </a:p>
          <a:p>
            <a:pPr marL="0" lvl="0" indent="0" algn="l" rtl="0">
              <a:spcBef>
                <a:spcPts val="0"/>
              </a:spcBef>
              <a:spcAft>
                <a:spcPts val="0"/>
              </a:spcAft>
              <a:buNone/>
            </a:pPr>
            <a:r>
              <a:rPr lang="en"/>
              <a:t>Practical foodservice strategies</a:t>
            </a:r>
            <a:endParaRPr/>
          </a:p>
          <a:p>
            <a:pPr marL="0" lvl="0" indent="0" algn="l" rtl="0">
              <a:spcBef>
                <a:spcPts val="0"/>
              </a:spcBef>
              <a:spcAft>
                <a:spcPts val="0"/>
              </a:spcAft>
              <a:buNone/>
            </a:pPr>
            <a:r>
              <a:rPr lang="en"/>
              <a:t>Pivoting between in room and communal</a:t>
            </a:r>
            <a:endParaRPr/>
          </a:p>
          <a:p>
            <a:pPr marL="0" lvl="0" indent="0" algn="l" rtl="0">
              <a:spcBef>
                <a:spcPts val="0"/>
              </a:spcBef>
              <a:spcAft>
                <a:spcPts val="0"/>
              </a:spcAft>
              <a:buNone/>
            </a:pPr>
            <a:r>
              <a:rPr lang="en"/>
              <a:t>Resident Council?</a:t>
            </a:r>
            <a:endParaRPr/>
          </a:p>
          <a:p>
            <a:pPr marL="0" lvl="0" indent="0" algn="l" rtl="0">
              <a:spcBef>
                <a:spcPts val="0"/>
              </a:spcBef>
              <a:spcAft>
                <a:spcPts val="0"/>
              </a:spcAft>
              <a:buNone/>
            </a:pPr>
            <a:r>
              <a:rPr lang="en"/>
              <a:t>Acute Care - getting feedback from Press Ganey, etc</a:t>
            </a:r>
            <a:endParaRPr/>
          </a:p>
          <a:p>
            <a:pPr marL="0" lvl="0" indent="0" algn="l" rtl="0">
              <a:spcBef>
                <a:spcPts val="0"/>
              </a:spcBef>
              <a:spcAft>
                <a:spcPts val="0"/>
              </a:spcAft>
              <a:buNone/>
            </a:pPr>
            <a:endParaRPr/>
          </a:p>
          <a:p>
            <a:pPr marL="0" lvl="0" indent="0" algn="l" rtl="0">
              <a:spcBef>
                <a:spcPts val="0"/>
              </a:spcBef>
              <a:spcAft>
                <a:spcPts val="0"/>
              </a:spcAft>
              <a:buNone/>
            </a:pPr>
            <a:r>
              <a:rPr lang="en"/>
              <a:t>Feel safe and confident -- go back to basics to see what their needs are </a:t>
            </a:r>
            <a:endParaRPr/>
          </a:p>
        </p:txBody>
      </p:sp>
    </p:spTree>
    <p:extLst>
      <p:ext uri="{BB962C8B-B14F-4D97-AF65-F5344CB8AC3E}">
        <p14:creationId xmlns:p14="http://schemas.microsoft.com/office/powerpoint/2010/main" val="3471232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3a080743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3a080743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In order to move forward, we need to actually take a step back and Establish our Baseline.</a:t>
            </a:r>
            <a:endParaRPr sz="1200"/>
          </a:p>
          <a:p>
            <a:pPr marL="0" lvl="0" indent="0" algn="l" rtl="0">
              <a:lnSpc>
                <a:spcPct val="115000"/>
              </a:lnSpc>
              <a:spcBef>
                <a:spcPts val="1600"/>
              </a:spcBef>
              <a:spcAft>
                <a:spcPts val="0"/>
              </a:spcAft>
              <a:buClr>
                <a:schemeClr val="dk1"/>
              </a:buClr>
              <a:buSzPts val="1100"/>
              <a:buFont typeface="Arial"/>
              <a:buNone/>
            </a:pPr>
            <a:r>
              <a:rPr lang="en" sz="1200"/>
              <a:t>We need to figure out where we are before we try to move on and get where we need to be. </a:t>
            </a:r>
            <a:endParaRPr sz="1200"/>
          </a:p>
          <a:p>
            <a:pPr marL="0" lvl="0" indent="0" algn="l" rtl="0">
              <a:lnSpc>
                <a:spcPct val="115000"/>
              </a:lnSpc>
              <a:spcBef>
                <a:spcPts val="1600"/>
              </a:spcBef>
              <a:spcAft>
                <a:spcPts val="0"/>
              </a:spcAft>
              <a:buClr>
                <a:schemeClr val="dk1"/>
              </a:buClr>
              <a:buSzPts val="1100"/>
              <a:buFont typeface="Arial"/>
              <a:buNone/>
            </a:pPr>
            <a:r>
              <a:rPr lang="en" sz="1200"/>
              <a:t>We can do this with those tried and true basic tools:</a:t>
            </a:r>
            <a:endParaRPr sz="1200"/>
          </a:p>
          <a:p>
            <a:pPr marL="457200" lvl="0" indent="-304800" algn="l" rtl="0">
              <a:lnSpc>
                <a:spcPct val="115000"/>
              </a:lnSpc>
              <a:spcBef>
                <a:spcPts val="1600"/>
              </a:spcBef>
              <a:spcAft>
                <a:spcPts val="0"/>
              </a:spcAft>
              <a:buClr>
                <a:schemeClr val="dk1"/>
              </a:buClr>
              <a:buSzPts val="1200"/>
              <a:buFont typeface="Roboto"/>
              <a:buChar char="●"/>
            </a:pPr>
            <a:r>
              <a:rPr lang="en" sz="1200">
                <a:solidFill>
                  <a:schemeClr val="dk1"/>
                </a:solidFill>
                <a:latin typeface="Roboto"/>
                <a:ea typeface="Roboto"/>
                <a:cs typeface="Roboto"/>
                <a:sym typeface="Roboto"/>
              </a:rPr>
              <a:t>Start by doing a good, old fashioned </a:t>
            </a:r>
            <a:r>
              <a:rPr lang="en" sz="1200" b="1">
                <a:solidFill>
                  <a:schemeClr val="dk1"/>
                </a:solidFill>
                <a:latin typeface="Roboto"/>
                <a:ea typeface="Roboto"/>
                <a:cs typeface="Roboto"/>
                <a:sym typeface="Roboto"/>
              </a:rPr>
              <a:t>audit </a:t>
            </a:r>
            <a:r>
              <a:rPr lang="en" sz="1200">
                <a:solidFill>
                  <a:schemeClr val="dk1"/>
                </a:solidFill>
                <a:latin typeface="Roboto"/>
                <a:ea typeface="Roboto"/>
                <a:cs typeface="Roboto"/>
                <a:sym typeface="Roboto"/>
              </a:rPr>
              <a:t>to take a deeper look at your operation</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We often forget the basics. Are you still using a trayline or not? </a:t>
            </a:r>
            <a:endParaRPr sz="1200">
              <a:solidFill>
                <a:schemeClr val="dk1"/>
              </a:solidFill>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Simple things like serving hot food hot can be challenging because our entire method of operating has been turned upside down. </a:t>
            </a:r>
            <a:endParaRPr sz="1200">
              <a:solidFill>
                <a:schemeClr val="dk1"/>
              </a:solidFill>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An audit can help identify areas that have gone awry and impacted your meal service  and ultimately resident or patient satisfaction levels.</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Discover your </a:t>
            </a:r>
            <a:r>
              <a:rPr lang="en" sz="1200" b="1">
                <a:solidFill>
                  <a:schemeClr val="dk1"/>
                </a:solidFill>
                <a:latin typeface="Roboto"/>
                <a:ea typeface="Roboto"/>
                <a:cs typeface="Roboto"/>
                <a:sym typeface="Roboto"/>
              </a:rPr>
              <a:t>resident or patient satisfaction </a:t>
            </a:r>
            <a:r>
              <a:rPr lang="en" sz="1200">
                <a:solidFill>
                  <a:schemeClr val="dk1"/>
                </a:solidFill>
                <a:latin typeface="Roboto"/>
                <a:ea typeface="Roboto"/>
                <a:cs typeface="Roboto"/>
                <a:sym typeface="Roboto"/>
              </a:rPr>
              <a:t>through a </a:t>
            </a:r>
            <a:r>
              <a:rPr lang="en" sz="1200" b="1">
                <a:solidFill>
                  <a:schemeClr val="dk1"/>
                </a:solidFill>
                <a:latin typeface="Roboto"/>
                <a:ea typeface="Roboto"/>
                <a:cs typeface="Roboto"/>
                <a:sym typeface="Roboto"/>
              </a:rPr>
              <a:t>survey</a:t>
            </a:r>
            <a:endParaRPr sz="1200" b="1">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Great way to discover areas that need attention</a:t>
            </a:r>
            <a:endParaRPr sz="1200">
              <a:solidFill>
                <a:schemeClr val="dk1"/>
              </a:solidFill>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But surveys usually only capture the good/bad after the fact</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To capture and react to “bad” things happening OR to reinforce “good” things as they happen, collect </a:t>
            </a:r>
            <a:r>
              <a:rPr lang="en" sz="1200" b="1">
                <a:solidFill>
                  <a:schemeClr val="dk1"/>
                </a:solidFill>
                <a:latin typeface="Roboto"/>
                <a:ea typeface="Roboto"/>
                <a:cs typeface="Roboto"/>
                <a:sym typeface="Roboto"/>
              </a:rPr>
              <a:t>real-time, on the spot data. We will talk about ways to do this in a few slides</a:t>
            </a:r>
            <a:endParaRPr sz="1200" b="1">
              <a:solidFill>
                <a:schemeClr val="dk1"/>
              </a:solidFill>
              <a:latin typeface="Roboto"/>
              <a:ea typeface="Roboto"/>
              <a:cs typeface="Roboto"/>
              <a:sym typeface="Roboto"/>
            </a:endParaRPr>
          </a:p>
          <a:p>
            <a:pPr marL="457200" lvl="0" indent="0" algn="l" rtl="0">
              <a:lnSpc>
                <a:spcPct val="115000"/>
              </a:lnSpc>
              <a:spcBef>
                <a:spcPts val="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t>Improve where you see opportunities to get better</a:t>
            </a:r>
            <a:endParaRPr sz="1200"/>
          </a:p>
          <a:p>
            <a:pPr marL="914400" lvl="1" indent="-304800" algn="l" rtl="0">
              <a:lnSpc>
                <a:spcPct val="115000"/>
              </a:lnSpc>
              <a:spcBef>
                <a:spcPts val="1600"/>
              </a:spcBef>
              <a:spcAft>
                <a:spcPts val="0"/>
              </a:spcAft>
              <a:buClr>
                <a:srgbClr val="000000"/>
              </a:buClr>
              <a:buSzPts val="1200"/>
              <a:buChar char="○"/>
            </a:pPr>
            <a:r>
              <a:rPr lang="en" sz="1200"/>
              <a:t>You’ll likely need go go Back to the Basics of “</a:t>
            </a:r>
            <a:r>
              <a:rPr lang="en" sz="1200" b="1"/>
              <a:t>Best Practices</a:t>
            </a:r>
            <a:r>
              <a:rPr lang="en" sz="1200"/>
              <a:t>” -- For some of this, you may need to network with us or peers for ideas on what’s working now amid covid</a:t>
            </a:r>
            <a:endParaRPr sz="1200"/>
          </a:p>
          <a:p>
            <a:pPr marL="1371600" lvl="2" indent="-304800" algn="l" rtl="0">
              <a:lnSpc>
                <a:spcPct val="115000"/>
              </a:lnSpc>
              <a:spcBef>
                <a:spcPts val="0"/>
              </a:spcBef>
              <a:spcAft>
                <a:spcPts val="0"/>
              </a:spcAft>
              <a:buClr>
                <a:srgbClr val="000000"/>
              </a:buClr>
              <a:buSzPts val="1200"/>
              <a:buChar char="■"/>
            </a:pPr>
            <a:r>
              <a:rPr lang="en" sz="1200"/>
              <a:t>For this to work, </a:t>
            </a:r>
            <a:r>
              <a:rPr lang="en" sz="1200" b="1"/>
              <a:t>needs to involve the entire operation</a:t>
            </a:r>
            <a:endParaRPr sz="1200" b="1"/>
          </a:p>
          <a:p>
            <a:pPr marL="1828800" lvl="3" indent="-304800" algn="l" rtl="0">
              <a:lnSpc>
                <a:spcPct val="115000"/>
              </a:lnSpc>
              <a:spcBef>
                <a:spcPts val="0"/>
              </a:spcBef>
              <a:spcAft>
                <a:spcPts val="0"/>
              </a:spcAft>
              <a:buClr>
                <a:srgbClr val="000000"/>
              </a:buClr>
              <a:buSzPts val="1200"/>
              <a:buChar char="●"/>
            </a:pPr>
            <a:r>
              <a:rPr lang="en" sz="1200" b="1"/>
              <a:t>That means, as you determine “where you are at,” need to look at how things are happening from back of house to front of house </a:t>
            </a:r>
            <a:endParaRPr sz="1200" b="1"/>
          </a:p>
          <a:p>
            <a:pPr marL="1828800" lvl="3" indent="-304800" algn="l" rtl="0">
              <a:lnSpc>
                <a:spcPct val="115000"/>
              </a:lnSpc>
              <a:spcBef>
                <a:spcPts val="0"/>
              </a:spcBef>
              <a:spcAft>
                <a:spcPts val="0"/>
              </a:spcAft>
              <a:buClr>
                <a:srgbClr val="000000"/>
              </a:buClr>
              <a:buSzPts val="1200"/>
              <a:buChar char="●"/>
            </a:pPr>
            <a:r>
              <a:rPr lang="en" sz="1200" b="1"/>
              <a:t>What’s happening from when food leaves the walk in cooler to the time the meal reaches your resident to when dishes are picked up and returned to kitchen </a:t>
            </a:r>
            <a:endParaRPr sz="1200" b="1"/>
          </a:p>
          <a:p>
            <a:pPr marL="1371600" lvl="2" indent="-304800" algn="l" rtl="0">
              <a:lnSpc>
                <a:spcPct val="115000"/>
              </a:lnSpc>
              <a:spcBef>
                <a:spcPts val="0"/>
              </a:spcBef>
              <a:spcAft>
                <a:spcPts val="0"/>
              </a:spcAft>
              <a:buClr>
                <a:srgbClr val="000000"/>
              </a:buClr>
              <a:buSzPts val="1200"/>
              <a:buChar char="■"/>
            </a:pPr>
            <a:r>
              <a:rPr lang="en" sz="1200"/>
              <a:t>Atmosphere </a:t>
            </a:r>
            <a:endParaRPr sz="1200"/>
          </a:p>
          <a:p>
            <a:pPr marL="1371600" lvl="2" indent="-304800" algn="l" rtl="0">
              <a:lnSpc>
                <a:spcPct val="115000"/>
              </a:lnSpc>
              <a:spcBef>
                <a:spcPts val="0"/>
              </a:spcBef>
              <a:spcAft>
                <a:spcPts val="0"/>
              </a:spcAft>
              <a:buClr>
                <a:srgbClr val="000000"/>
              </a:buClr>
              <a:buSzPts val="1200"/>
              <a:buChar char="■"/>
            </a:pPr>
            <a:r>
              <a:rPr lang="en" sz="1200"/>
              <a:t>Experience </a:t>
            </a:r>
            <a:endParaRPr sz="1200"/>
          </a:p>
          <a:p>
            <a:pPr marL="1371600" lvl="2" indent="-304800" algn="l" rtl="0">
              <a:lnSpc>
                <a:spcPct val="115000"/>
              </a:lnSpc>
              <a:spcBef>
                <a:spcPts val="0"/>
              </a:spcBef>
              <a:spcAft>
                <a:spcPts val="0"/>
              </a:spcAft>
              <a:buClr>
                <a:srgbClr val="000000"/>
              </a:buClr>
              <a:buSzPts val="1200"/>
              <a:buChar char="■"/>
            </a:pPr>
            <a:r>
              <a:rPr lang="en" sz="1200"/>
              <a:t>Assistance / Support </a:t>
            </a:r>
            <a:endParaRPr sz="1200"/>
          </a:p>
          <a:p>
            <a:pPr marL="0" lvl="0" indent="0" algn="l" rtl="0">
              <a:lnSpc>
                <a:spcPct val="115000"/>
              </a:lnSpc>
              <a:spcBef>
                <a:spcPts val="1600"/>
              </a:spcBef>
              <a:spcAft>
                <a:spcPts val="0"/>
              </a:spcAft>
              <a:buNone/>
            </a:pPr>
            <a:r>
              <a:rPr lang="en" sz="1200"/>
              <a:t>Adapt / Innovate</a:t>
            </a:r>
            <a:endParaRPr sz="1200"/>
          </a:p>
          <a:p>
            <a:pPr marL="457200" lvl="0" indent="-304800" algn="l" rtl="0">
              <a:lnSpc>
                <a:spcPct val="115000"/>
              </a:lnSpc>
              <a:spcBef>
                <a:spcPts val="1600"/>
              </a:spcBef>
              <a:spcAft>
                <a:spcPts val="0"/>
              </a:spcAft>
              <a:buSzPts val="1200"/>
              <a:buChar char="●"/>
            </a:pPr>
            <a:r>
              <a:rPr lang="en" sz="1200"/>
              <a:t>If anything is </a:t>
            </a:r>
            <a:r>
              <a:rPr lang="en" sz="1200" b="1"/>
              <a:t>awry</a:t>
            </a:r>
            <a:r>
              <a:rPr lang="en" sz="1200"/>
              <a:t>, here is where you’ll need to </a:t>
            </a:r>
            <a:r>
              <a:rPr lang="en" sz="1200" b="1"/>
              <a:t>get creative</a:t>
            </a:r>
            <a:r>
              <a:rPr lang="en" sz="1200"/>
              <a:t>. </a:t>
            </a:r>
            <a:endParaRPr sz="1200"/>
          </a:p>
          <a:p>
            <a:pPr marL="457200" lvl="0" indent="-304800" algn="l" rtl="0">
              <a:lnSpc>
                <a:spcPct val="115000"/>
              </a:lnSpc>
              <a:spcBef>
                <a:spcPts val="0"/>
              </a:spcBef>
              <a:spcAft>
                <a:spcPts val="0"/>
              </a:spcAft>
              <a:buSzPts val="1200"/>
              <a:buChar char="●"/>
            </a:pPr>
            <a:r>
              <a:rPr lang="en" sz="1200"/>
              <a:t>There is n</a:t>
            </a:r>
            <a:r>
              <a:rPr lang="en" sz="1200" b="1"/>
              <a:t>o single solution </a:t>
            </a:r>
            <a:r>
              <a:rPr lang="en" sz="1200"/>
              <a:t>that will fit everyone but you need to find solutions that </a:t>
            </a:r>
            <a:r>
              <a:rPr lang="en" sz="1200" b="1"/>
              <a:t>work for your location</a:t>
            </a:r>
            <a:endParaRPr sz="1200" b="1"/>
          </a:p>
          <a:p>
            <a:pPr marL="457200" lvl="0" indent="-304800" algn="l" rtl="0">
              <a:lnSpc>
                <a:spcPct val="115000"/>
              </a:lnSpc>
              <a:spcBef>
                <a:spcPts val="0"/>
              </a:spcBef>
              <a:spcAft>
                <a:spcPts val="0"/>
              </a:spcAft>
              <a:buSzPts val="1200"/>
              <a:buChar char="●"/>
            </a:pPr>
            <a:r>
              <a:rPr lang="en" sz="1200" b="1" u="sng"/>
              <a:t>There are things from “before” that you can (and should) still do now, however it’s critical to think and plan for how to do it differently or better in COVID-times</a:t>
            </a:r>
            <a:endParaRPr sz="1200" b="1" u="sng"/>
          </a:p>
          <a:p>
            <a:pPr marL="457200" lvl="0" indent="-304800" algn="l" rtl="0">
              <a:lnSpc>
                <a:spcPct val="115000"/>
              </a:lnSpc>
              <a:spcBef>
                <a:spcPts val="0"/>
              </a:spcBef>
              <a:spcAft>
                <a:spcPts val="0"/>
              </a:spcAft>
              <a:buClr>
                <a:srgbClr val="595959"/>
              </a:buClr>
              <a:buSzPts val="1200"/>
              <a:buChar char="●"/>
            </a:pPr>
            <a:r>
              <a:rPr lang="en" sz="1200" b="1" u="sng"/>
              <a:t>We don't have the freedoms and capabilities we used to have. </a:t>
            </a:r>
            <a:endParaRPr sz="1200" b="1" u="sng"/>
          </a:p>
          <a:p>
            <a:pPr marL="457200" lvl="0" indent="-304800" algn="l" rtl="0">
              <a:lnSpc>
                <a:spcPct val="115000"/>
              </a:lnSpc>
              <a:spcBef>
                <a:spcPts val="0"/>
              </a:spcBef>
              <a:spcAft>
                <a:spcPts val="0"/>
              </a:spcAft>
              <a:buSzPts val="1200"/>
              <a:buChar char="●"/>
            </a:pPr>
            <a:r>
              <a:rPr lang="en" sz="1200" b="1"/>
              <a:t>We have to make best of what we can safely do and provide now and find new ways of doing things</a:t>
            </a:r>
            <a:endParaRPr sz="1200" b="1"/>
          </a:p>
        </p:txBody>
      </p:sp>
    </p:spTree>
    <p:extLst>
      <p:ext uri="{BB962C8B-B14F-4D97-AF65-F5344CB8AC3E}">
        <p14:creationId xmlns:p14="http://schemas.microsoft.com/office/powerpoint/2010/main" val="217087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6e4cdb96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6e4cdb96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So as we think about innovating, remember this quote--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“You don’t have to have it all figured out to move forward. Just take the next step.”  Anonymous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6295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9749c492c1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9749c492c1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44678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27bb320fc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927bb320fc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5E5E5E"/>
                </a:solidFill>
                <a:highlight>
                  <a:srgbClr val="FFFFFF"/>
                </a:highlight>
              </a:rPr>
              <a:t>Senior Dining Association ran a poll In July and asked operators </a:t>
            </a:r>
            <a:r>
              <a:rPr lang="en" sz="1200" b="1" i="1">
                <a:solidFill>
                  <a:srgbClr val="5E5E5E"/>
                </a:solidFill>
                <a:highlight>
                  <a:srgbClr val="FFFFFF"/>
                </a:highlight>
              </a:rPr>
              <a:t>"</a:t>
            </a:r>
            <a:r>
              <a:rPr lang="en" sz="1200">
                <a:solidFill>
                  <a:srgbClr val="5E5E5E"/>
                </a:solidFill>
                <a:highlight>
                  <a:srgbClr val="FFFFFF"/>
                </a:highlight>
              </a:rPr>
              <a:t> </a:t>
            </a:r>
            <a:r>
              <a:rPr lang="en" sz="1200" b="1" i="1">
                <a:solidFill>
                  <a:srgbClr val="5E5E5E"/>
                </a:solidFill>
                <a:highlight>
                  <a:srgbClr val="FFFFFF"/>
                </a:highlight>
              </a:rPr>
              <a:t>Are you currently conducting resident feedback surveys on your dining program?"</a:t>
            </a:r>
            <a:r>
              <a:rPr lang="en" sz="1200">
                <a:solidFill>
                  <a:srgbClr val="5E5E5E"/>
                </a:solidFill>
                <a:highlight>
                  <a:srgbClr val="FFFFFF"/>
                </a:highlight>
              </a:rPr>
              <a:t> </a:t>
            </a:r>
            <a:endParaRPr sz="1200">
              <a:solidFill>
                <a:srgbClr val="5E5E5E"/>
              </a:solidFill>
              <a:highlight>
                <a:srgbClr val="FFFFFF"/>
              </a:highlight>
            </a:endParaRPr>
          </a:p>
          <a:p>
            <a:pPr marL="0" lvl="0" indent="0" algn="l" rtl="0">
              <a:lnSpc>
                <a:spcPct val="115000"/>
              </a:lnSpc>
              <a:spcBef>
                <a:spcPts val="0"/>
              </a:spcBef>
              <a:spcAft>
                <a:spcPts val="0"/>
              </a:spcAft>
              <a:buNone/>
            </a:pPr>
            <a:endParaRPr sz="1200">
              <a:solidFill>
                <a:srgbClr val="5E5E5E"/>
              </a:solidFill>
              <a:highlight>
                <a:srgbClr val="FFFFFF"/>
              </a:highlight>
            </a:endParaRPr>
          </a:p>
          <a:p>
            <a:pPr marL="0" lvl="0" indent="0" algn="l" rtl="0">
              <a:lnSpc>
                <a:spcPct val="115000"/>
              </a:lnSpc>
              <a:spcBef>
                <a:spcPts val="0"/>
              </a:spcBef>
              <a:spcAft>
                <a:spcPts val="0"/>
              </a:spcAft>
              <a:buNone/>
            </a:pPr>
            <a:r>
              <a:rPr lang="en" sz="1200">
                <a:solidFill>
                  <a:srgbClr val="5E5E5E"/>
                </a:solidFill>
                <a:highlight>
                  <a:srgbClr val="FFFFFF"/>
                </a:highlight>
              </a:rPr>
              <a:t>The results, shown on your screen, showed that the majority of operators are surveying their residents. But 45% were not or only considering doing it.</a:t>
            </a:r>
            <a:endParaRPr sz="1200">
              <a:solidFill>
                <a:srgbClr val="5E5E5E"/>
              </a:solidFill>
              <a:highlight>
                <a:srgbClr val="FFFFFF"/>
              </a:highlight>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55% of respondents said they are conducting resident feedback surveys on dining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34% of respondents said they are NOT conducting resident feedback surveys on dining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11% of respondents said they are CONSIDERING conducting resident feedback surveys on dining programs</a:t>
            </a:r>
            <a:endParaRPr>
              <a:solidFill>
                <a:schemeClr val="dk1"/>
              </a:solidFill>
            </a:endParaRPr>
          </a:p>
          <a:p>
            <a:pPr marL="0" lvl="0" indent="0" algn="l" rtl="0">
              <a:lnSpc>
                <a:spcPct val="115000"/>
              </a:lnSpc>
              <a:spcBef>
                <a:spcPts val="1200"/>
              </a:spcBef>
              <a:spcAft>
                <a:spcPts val="0"/>
              </a:spcAft>
              <a:buNone/>
            </a:pPr>
            <a:r>
              <a:rPr lang="en" sz="1200">
                <a:solidFill>
                  <a:srgbClr val="5E5E5E"/>
                </a:solidFill>
                <a:highlight>
                  <a:srgbClr val="FFFFFF"/>
                </a:highlight>
              </a:rPr>
              <a:t>We know how important food and mealtimes are during normal times, even more important now to ensure they are satisfied with what you are serving them.  </a:t>
            </a:r>
            <a:r>
              <a:rPr lang="en" sz="1200">
                <a:solidFill>
                  <a:srgbClr val="5E5E5E"/>
                </a:solidFill>
                <a:highlight>
                  <a:schemeClr val="lt1"/>
                </a:highlight>
              </a:rPr>
              <a:t>There is no time but the present to check in with residents. </a:t>
            </a:r>
            <a:endParaRPr sz="1200">
              <a:solidFill>
                <a:srgbClr val="5E5E5E"/>
              </a:solidFill>
              <a:highlight>
                <a:srgbClr val="FFFFFF"/>
              </a:highlight>
            </a:endParaRPr>
          </a:p>
          <a:p>
            <a:pPr marL="0" lvl="0" indent="0" algn="l" rtl="0">
              <a:lnSpc>
                <a:spcPct val="115000"/>
              </a:lnSpc>
              <a:spcBef>
                <a:spcPts val="1200"/>
              </a:spcBef>
              <a:spcAft>
                <a:spcPts val="0"/>
              </a:spcAft>
              <a:buNone/>
            </a:pPr>
            <a:r>
              <a:rPr lang="en" sz="1200">
                <a:solidFill>
                  <a:srgbClr val="5E5E5E"/>
                </a:solidFill>
                <a:highlight>
                  <a:srgbClr val="FFFFFF"/>
                </a:highlight>
              </a:rPr>
              <a:t>We’d like to take a moment to poll all of you to find out more about what you are doing today, Sept. 17 2020</a:t>
            </a:r>
            <a:endParaRPr sz="1200">
              <a:solidFill>
                <a:srgbClr val="5E5E5E"/>
              </a:solidFill>
              <a:highlight>
                <a:srgbClr val="FFFFFF"/>
              </a:highlight>
            </a:endParaRPr>
          </a:p>
          <a:p>
            <a:pPr marL="457200" lvl="0" indent="0" algn="l" rtl="0">
              <a:lnSpc>
                <a:spcPct val="115000"/>
              </a:lnSpc>
              <a:spcBef>
                <a:spcPts val="1200"/>
              </a:spcBef>
              <a:spcAft>
                <a:spcPts val="0"/>
              </a:spcAft>
              <a:buNone/>
            </a:pPr>
            <a:endParaRPr sz="1200">
              <a:solidFill>
                <a:srgbClr val="5E5E5E"/>
              </a:solidFill>
              <a:highlight>
                <a:srgbClr val="FFFFFF"/>
              </a:highlight>
            </a:endParaRPr>
          </a:p>
          <a:p>
            <a:pPr marL="0" lvl="0" indent="0" algn="l" rtl="0">
              <a:lnSpc>
                <a:spcPct val="115000"/>
              </a:lnSpc>
              <a:spcBef>
                <a:spcPts val="1200"/>
              </a:spcBef>
              <a:spcAft>
                <a:spcPts val="0"/>
              </a:spcAft>
              <a:buNone/>
            </a:pPr>
            <a:endParaRPr sz="1200">
              <a:solidFill>
                <a:srgbClr val="5E5E5E"/>
              </a:solidFill>
              <a:highlight>
                <a:srgbClr val="FFFFFF"/>
              </a:highlight>
            </a:endParaRPr>
          </a:p>
        </p:txBody>
      </p:sp>
    </p:spTree>
    <p:extLst>
      <p:ext uri="{BB962C8B-B14F-4D97-AF65-F5344CB8AC3E}">
        <p14:creationId xmlns:p14="http://schemas.microsoft.com/office/powerpoint/2010/main" val="4116831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27bb320f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927bb320f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rPr>
              <a:t>Ways to collect feedback If you are not...</a:t>
            </a:r>
            <a:endParaRPr sz="1200">
              <a:highlight>
                <a:srgbClr val="FFFFFF"/>
              </a:highlight>
            </a:endParaRPr>
          </a:p>
          <a:p>
            <a:pPr marL="0" lvl="0" indent="0" algn="l" rtl="0">
              <a:lnSpc>
                <a:spcPct val="115000"/>
              </a:lnSpc>
              <a:spcBef>
                <a:spcPts val="0"/>
              </a:spcBef>
              <a:spcAft>
                <a:spcPts val="0"/>
              </a:spcAft>
              <a:buNone/>
            </a:pPr>
            <a:endParaRPr sz="1200">
              <a:highlight>
                <a:srgbClr val="FFFFFF"/>
              </a:highlight>
            </a:endParaRPr>
          </a:p>
          <a:p>
            <a:pPr marL="0" lvl="0" indent="0" algn="l" rtl="0">
              <a:lnSpc>
                <a:spcPct val="115000"/>
              </a:lnSpc>
              <a:spcBef>
                <a:spcPts val="0"/>
              </a:spcBef>
              <a:spcAft>
                <a:spcPts val="0"/>
              </a:spcAft>
              <a:buNone/>
            </a:pPr>
            <a:r>
              <a:rPr lang="en" sz="1200">
                <a:highlight>
                  <a:srgbClr val="FFFFFF"/>
                </a:highlight>
              </a:rPr>
              <a:t>How can you collect feedback or perhaps grow the feedback you are collecting?</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Resident council meetings may be out -- unless can do this distantly, perhaps even outside</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Can still do the usual surveys, comment cards</a:t>
            </a:r>
            <a:endParaRPr sz="1200">
              <a:highlight>
                <a:srgbClr val="FFFFFF"/>
              </a:highlight>
            </a:endParaRPr>
          </a:p>
          <a:p>
            <a:pPr marL="914400" lvl="1" indent="-304800" algn="l" rtl="0">
              <a:lnSpc>
                <a:spcPct val="115000"/>
              </a:lnSpc>
              <a:spcBef>
                <a:spcPts val="0"/>
              </a:spcBef>
              <a:spcAft>
                <a:spcPts val="0"/>
              </a:spcAft>
              <a:buSzPts val="1200"/>
              <a:buChar char="○"/>
            </a:pPr>
            <a:r>
              <a:rPr lang="en" sz="1200">
                <a:highlight>
                  <a:srgbClr val="FFFFFF"/>
                </a:highlight>
              </a:rPr>
              <a:t>Can also call or stop by rooms</a:t>
            </a:r>
            <a:endParaRPr sz="1200">
              <a:highlight>
                <a:srgbClr val="FFFFFF"/>
              </a:highlight>
            </a:endParaRPr>
          </a:p>
          <a:p>
            <a:pPr marL="1371600" lvl="2" indent="-304800" algn="l" rtl="0">
              <a:lnSpc>
                <a:spcPct val="115000"/>
              </a:lnSpc>
              <a:spcBef>
                <a:spcPts val="0"/>
              </a:spcBef>
              <a:spcAft>
                <a:spcPts val="0"/>
              </a:spcAft>
              <a:buSzPts val="1200"/>
              <a:buChar char="■"/>
            </a:pPr>
            <a:r>
              <a:rPr lang="en" sz="1200">
                <a:highlight>
                  <a:srgbClr val="FFFFFF"/>
                </a:highlight>
              </a:rPr>
              <a:t>Assign staff member to randomly select a certain number of residents to contact after meal that day (10 per day??)</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Nursing -- direct line of contact</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chemeClr val="lt1"/>
                </a:highlight>
              </a:rPr>
              <a:t>Family surveys if you feel they have had enough contact with their loved ones</a:t>
            </a:r>
            <a:endParaRPr sz="1200">
              <a:highlight>
                <a:srgbClr val="FFFFFF"/>
              </a:highlight>
            </a:endParaRPr>
          </a:p>
          <a:p>
            <a:pPr marL="0" lvl="0" indent="0" algn="l" rtl="0">
              <a:lnSpc>
                <a:spcPct val="115000"/>
              </a:lnSpc>
              <a:spcBef>
                <a:spcPts val="0"/>
              </a:spcBef>
              <a:spcAft>
                <a:spcPts val="0"/>
              </a:spcAft>
              <a:buNone/>
            </a:pPr>
            <a:endParaRPr sz="1200">
              <a:highlight>
                <a:srgbClr val="FFFFFF"/>
              </a:highlight>
            </a:endParaRPr>
          </a:p>
          <a:p>
            <a:pPr marL="0" lvl="0" indent="0" algn="l" rtl="0">
              <a:lnSpc>
                <a:spcPct val="115000"/>
              </a:lnSpc>
              <a:spcBef>
                <a:spcPts val="0"/>
              </a:spcBef>
              <a:spcAft>
                <a:spcPts val="0"/>
              </a:spcAft>
              <a:buNone/>
            </a:pPr>
            <a:r>
              <a:rPr lang="en" sz="1200">
                <a:highlight>
                  <a:srgbClr val="FFFFFF"/>
                </a:highlight>
              </a:rPr>
              <a:t>Whatever method, reach out to ask</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What can we improve on?</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What are your favorite menu items? What else do you want to see?</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How safe do you feel (about returning to / now that we’ve returned to) communal dining?</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chemeClr val="lt1"/>
                </a:highlight>
              </a:rPr>
              <a:t>If you have the capacity to expand in the future, ask about what kinds of services they may want to see -- Do you want grocery delivery?</a:t>
            </a:r>
            <a:endParaRPr sz="1200">
              <a:highlight>
                <a:schemeClr val="lt1"/>
              </a:highlight>
            </a:endParaRPr>
          </a:p>
          <a:p>
            <a:pPr marL="914400" lvl="1" indent="-304800" algn="l" rtl="0">
              <a:lnSpc>
                <a:spcPct val="115000"/>
              </a:lnSpc>
              <a:spcBef>
                <a:spcPts val="0"/>
              </a:spcBef>
              <a:spcAft>
                <a:spcPts val="0"/>
              </a:spcAft>
              <a:buSzPts val="1200"/>
              <a:buChar char="○"/>
            </a:pPr>
            <a:r>
              <a:rPr lang="en" sz="1200">
                <a:highlight>
                  <a:schemeClr val="lt1"/>
                </a:highlight>
              </a:rPr>
              <a:t>Ideas for food activities that will bring them and their peers joy</a:t>
            </a:r>
            <a:endParaRPr sz="1200">
              <a:highlight>
                <a:srgbClr val="FFFFFF"/>
              </a:highlight>
            </a:endParaRPr>
          </a:p>
          <a:p>
            <a:pPr marL="457200" lvl="0" indent="-304800" algn="l" rtl="0">
              <a:lnSpc>
                <a:spcPct val="115000"/>
              </a:lnSpc>
              <a:spcBef>
                <a:spcPts val="0"/>
              </a:spcBef>
              <a:spcAft>
                <a:spcPts val="0"/>
              </a:spcAft>
              <a:buSzPts val="1200"/>
              <a:buChar char="●"/>
            </a:pPr>
            <a:r>
              <a:rPr lang="en" sz="1200">
                <a:highlight>
                  <a:srgbClr val="FFFFFF"/>
                </a:highlight>
              </a:rPr>
              <a:t>If meals in room -- how are the deliveries going? Texture, temp, taste, timeliness, issues with delivery person? Quality of food once in room -- soggy bread? Soggy toast? Limp greens?</a:t>
            </a:r>
            <a:endParaRPr sz="1200">
              <a:highlight>
                <a:srgbClr val="FFFFFF"/>
              </a:highlight>
            </a:endParaRPr>
          </a:p>
          <a:p>
            <a:pPr marL="914400" lvl="1" indent="-304800" algn="l" rtl="0">
              <a:lnSpc>
                <a:spcPct val="115000"/>
              </a:lnSpc>
              <a:spcBef>
                <a:spcPts val="0"/>
              </a:spcBef>
              <a:spcAft>
                <a:spcPts val="0"/>
              </a:spcAft>
              <a:buSzPts val="1200"/>
              <a:buChar char="○"/>
            </a:pPr>
            <a:r>
              <a:rPr lang="en" sz="1200">
                <a:highlight>
                  <a:srgbClr val="FFFFFF"/>
                </a:highlight>
              </a:rPr>
              <a:t>If there are issues with these things and you are having trouble fixing it, talk to us or talk to your rep. If the food quality is an issue by the time it reaches the room, perhaps not the right products or menu items.</a:t>
            </a:r>
            <a:endParaRPr sz="1200">
              <a:highlight>
                <a:srgbClr val="FFFFFF"/>
              </a:highlight>
            </a:endParaRPr>
          </a:p>
          <a:p>
            <a:pPr marL="914400" lvl="1" indent="-304800" algn="l" rtl="0">
              <a:lnSpc>
                <a:spcPct val="115000"/>
              </a:lnSpc>
              <a:spcBef>
                <a:spcPts val="0"/>
              </a:spcBef>
              <a:spcAft>
                <a:spcPts val="0"/>
              </a:spcAft>
              <a:buSzPts val="1200"/>
              <a:buChar char="○"/>
            </a:pPr>
            <a:r>
              <a:rPr lang="en" sz="1200">
                <a:highlight>
                  <a:srgbClr val="FFFFFF"/>
                </a:highlight>
              </a:rPr>
              <a:t>Customer service training -- we can help with that. </a:t>
            </a:r>
            <a:endParaRPr sz="1200">
              <a:highlight>
                <a:srgbClr val="FFFFFF"/>
              </a:highlight>
            </a:endParaRPr>
          </a:p>
        </p:txBody>
      </p:sp>
    </p:spTree>
    <p:extLst>
      <p:ext uri="{BB962C8B-B14F-4D97-AF65-F5344CB8AC3E}">
        <p14:creationId xmlns:p14="http://schemas.microsoft.com/office/powerpoint/2010/main" val="3691221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187dab18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187dab18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595959"/>
                </a:solidFill>
                <a:latin typeface="Roboto Light"/>
                <a:ea typeface="Roboto Light"/>
                <a:cs typeface="Roboto Light"/>
                <a:sym typeface="Roboto Light"/>
              </a:rPr>
              <a:t>Taste tests -- how are your recipes? </a:t>
            </a: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en" sz="1200">
                <a:solidFill>
                  <a:srgbClr val="595959"/>
                </a:solidFill>
                <a:latin typeface="Roboto Light"/>
                <a:ea typeface="Roboto Light"/>
                <a:cs typeface="Roboto Light"/>
                <a:sym typeface="Roboto Light"/>
              </a:rPr>
              <a:t>Test trays --  to evaluate the quality of a meal during a normal meal service </a:t>
            </a:r>
            <a:endParaRPr sz="1200">
              <a:solidFill>
                <a:srgbClr val="595959"/>
              </a:solidFill>
              <a:latin typeface="Roboto Light"/>
              <a:ea typeface="Roboto Light"/>
              <a:cs typeface="Roboto Light"/>
              <a:sym typeface="Roboto Light"/>
            </a:endParaRPr>
          </a:p>
          <a:p>
            <a:pPr marL="0" lvl="0" indent="457200" algn="l" rtl="0">
              <a:spcBef>
                <a:spcPts val="0"/>
              </a:spcBef>
              <a:spcAft>
                <a:spcPts val="0"/>
              </a:spcAft>
              <a:buNone/>
            </a:pPr>
            <a:r>
              <a:rPr lang="en" sz="1200">
                <a:solidFill>
                  <a:srgbClr val="595959"/>
                </a:solidFill>
                <a:latin typeface="Roboto Light"/>
                <a:ea typeface="Roboto Light"/>
                <a:cs typeface="Roboto Light"/>
                <a:sym typeface="Roboto Light"/>
              </a:rPr>
              <a:t>identify any areas for improvement.</a:t>
            </a:r>
            <a:endParaRPr sz="1200">
              <a:solidFill>
                <a:srgbClr val="595959"/>
              </a:solidFill>
              <a:latin typeface="Roboto Light"/>
              <a:ea typeface="Roboto Light"/>
              <a:cs typeface="Roboto Light"/>
              <a:sym typeface="Roboto Light"/>
            </a:endParaRPr>
          </a:p>
          <a:p>
            <a:pPr marL="0" lvl="0" indent="457200" algn="l" rtl="0">
              <a:spcBef>
                <a:spcPts val="0"/>
              </a:spcBef>
              <a:spcAft>
                <a:spcPts val="0"/>
              </a:spcAft>
              <a:buNone/>
            </a:pPr>
            <a:r>
              <a:rPr lang="en" sz="1200">
                <a:solidFill>
                  <a:srgbClr val="595959"/>
                </a:solidFill>
                <a:latin typeface="Roboto Light"/>
                <a:ea typeface="Roboto Light"/>
                <a:cs typeface="Roboto Light"/>
                <a:sym typeface="Roboto Light"/>
              </a:rPr>
              <a:t>Can help you </a:t>
            </a:r>
            <a:endParaRPr sz="1200">
              <a:solidFill>
                <a:srgbClr val="595959"/>
              </a:solidFill>
              <a:latin typeface="Roboto Light"/>
              <a:ea typeface="Roboto Light"/>
              <a:cs typeface="Roboto Light"/>
              <a:sym typeface="Roboto Light"/>
            </a:endParaRPr>
          </a:p>
          <a:p>
            <a:pPr marL="457200" lvl="0" indent="457200" algn="l" rtl="0">
              <a:spcBef>
                <a:spcPts val="0"/>
              </a:spcBef>
              <a:spcAft>
                <a:spcPts val="0"/>
              </a:spcAft>
              <a:buNone/>
            </a:pPr>
            <a:r>
              <a:rPr lang="en" sz="1200">
                <a:solidFill>
                  <a:srgbClr val="595959"/>
                </a:solidFill>
                <a:latin typeface="Roboto Light"/>
                <a:ea typeface="Roboto Light"/>
                <a:cs typeface="Roboto Light"/>
                <a:sym typeface="Roboto Light"/>
              </a:rPr>
              <a:t>identify quality improvement issues and use results as a reportable quality performance indicator.</a:t>
            </a:r>
            <a:endParaRPr sz="1200">
              <a:solidFill>
                <a:srgbClr val="595959"/>
              </a:solidFill>
              <a:latin typeface="Roboto Light"/>
              <a:ea typeface="Roboto Light"/>
              <a:cs typeface="Roboto Light"/>
              <a:sym typeface="Roboto Light"/>
            </a:endParaRPr>
          </a:p>
          <a:p>
            <a:pPr marL="457200" lvl="0" indent="457200" algn="l" rtl="0">
              <a:spcBef>
                <a:spcPts val="0"/>
              </a:spcBef>
              <a:spcAft>
                <a:spcPts val="0"/>
              </a:spcAft>
              <a:buNone/>
            </a:pPr>
            <a:r>
              <a:rPr lang="en" sz="1200">
                <a:solidFill>
                  <a:srgbClr val="595959"/>
                </a:solidFill>
                <a:latin typeface="Roboto Light"/>
                <a:ea typeface="Roboto Light"/>
                <a:cs typeface="Roboto Light"/>
                <a:sym typeface="Roboto Light"/>
              </a:rPr>
              <a:t>Look deeper into complaints or reported issues with meals or specific menu items and analyze and react to the cause</a:t>
            </a:r>
            <a:endParaRPr sz="1200">
              <a:solidFill>
                <a:srgbClr val="595959"/>
              </a:solidFill>
              <a:latin typeface="Roboto Light"/>
              <a:ea typeface="Roboto Light"/>
              <a:cs typeface="Roboto Light"/>
              <a:sym typeface="Roboto Light"/>
            </a:endParaRPr>
          </a:p>
          <a:p>
            <a:pPr marL="457200" lvl="0" indent="457200" algn="l" rtl="0">
              <a:spcBef>
                <a:spcPts val="0"/>
              </a:spcBef>
              <a:spcAft>
                <a:spcPts val="0"/>
              </a:spcAft>
              <a:buNone/>
            </a:pPr>
            <a:r>
              <a:rPr lang="en" sz="1200">
                <a:solidFill>
                  <a:srgbClr val="595959"/>
                </a:solidFill>
                <a:latin typeface="Roboto Light"/>
                <a:ea typeface="Roboto Light"/>
                <a:cs typeface="Roboto Light"/>
                <a:sym typeface="Roboto Light"/>
              </a:rPr>
              <a:t>Objectively and subjectively score or rank meals and menu items</a:t>
            </a: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en" sz="1200">
                <a:solidFill>
                  <a:srgbClr val="595959"/>
                </a:solidFill>
                <a:latin typeface="Roboto Light"/>
                <a:ea typeface="Roboto Light"/>
                <a:cs typeface="Roboto Light"/>
                <a:sym typeface="Roboto Light"/>
              </a:rPr>
              <a:t>Tray accuracy -- residents receiving what they expect and should be getting?</a:t>
            </a: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en" sz="1200">
                <a:solidFill>
                  <a:srgbClr val="595959"/>
                </a:solidFill>
                <a:latin typeface="Roboto Light"/>
                <a:ea typeface="Roboto Light"/>
                <a:cs typeface="Roboto Light"/>
                <a:sym typeface="Roboto Light"/>
              </a:rPr>
              <a:t>Meal Rounds  and leader Rounds -- get administrator or upper management involved so they can see what areas need attention and get resources behind fixing them</a:t>
            </a: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endParaRPr sz="1200">
              <a:solidFill>
                <a:srgbClr val="595959"/>
              </a:solidFill>
              <a:latin typeface="Roboto Light"/>
              <a:ea typeface="Roboto Light"/>
              <a:cs typeface="Roboto Light"/>
              <a:sym typeface="Roboto Light"/>
            </a:endParaRPr>
          </a:p>
          <a:p>
            <a:pPr marL="0" lvl="0" indent="0" algn="l" rtl="0">
              <a:spcBef>
                <a:spcPts val="0"/>
              </a:spcBef>
              <a:spcAft>
                <a:spcPts val="0"/>
              </a:spcAft>
              <a:buNone/>
            </a:pPr>
            <a:r>
              <a:rPr lang="en" sz="1200">
                <a:solidFill>
                  <a:srgbClr val="595959"/>
                </a:solidFill>
                <a:latin typeface="Roboto Light"/>
                <a:ea typeface="Roboto Light"/>
                <a:cs typeface="Roboto Light"/>
                <a:sym typeface="Roboto Light"/>
              </a:rPr>
              <a:t>Department audit </a:t>
            </a:r>
            <a:endParaRPr sz="1200">
              <a:solidFill>
                <a:srgbClr val="595959"/>
              </a:solidFill>
              <a:latin typeface="Roboto Light"/>
              <a:ea typeface="Roboto Light"/>
              <a:cs typeface="Roboto Light"/>
              <a:sym typeface="Roboto Light"/>
            </a:endParaRPr>
          </a:p>
          <a:p>
            <a:pPr marL="914400" lvl="1" indent="-304800" algn="l" rtl="0">
              <a:spcBef>
                <a:spcPts val="0"/>
              </a:spcBef>
              <a:spcAft>
                <a:spcPts val="0"/>
              </a:spcAft>
              <a:buClr>
                <a:srgbClr val="595959"/>
              </a:buClr>
              <a:buSzPts val="1200"/>
              <a:buFont typeface="Roboto Light"/>
              <a:buAutoNum type="alphaLcPeriod"/>
            </a:pPr>
            <a:r>
              <a:rPr lang="en" sz="1200">
                <a:solidFill>
                  <a:srgbClr val="595959"/>
                </a:solidFill>
                <a:latin typeface="Roboto Light"/>
                <a:ea typeface="Roboto Light"/>
                <a:cs typeface="Roboto Light"/>
                <a:sym typeface="Roboto Light"/>
              </a:rPr>
              <a:t>Food safety -- food storage, time/temp controls</a:t>
            </a:r>
            <a:endParaRPr sz="1200">
              <a:solidFill>
                <a:srgbClr val="595959"/>
              </a:solidFill>
              <a:latin typeface="Roboto Light"/>
              <a:ea typeface="Roboto Light"/>
              <a:cs typeface="Roboto Light"/>
              <a:sym typeface="Roboto Light"/>
            </a:endParaRPr>
          </a:p>
          <a:p>
            <a:pPr marL="914400" lvl="1" indent="-304800" algn="l" rtl="0">
              <a:spcBef>
                <a:spcPts val="1000"/>
              </a:spcBef>
              <a:spcAft>
                <a:spcPts val="0"/>
              </a:spcAft>
              <a:buClr>
                <a:srgbClr val="595959"/>
              </a:buClr>
              <a:buSzPts val="1200"/>
              <a:buFont typeface="Roboto Light"/>
              <a:buAutoNum type="alphaLcPeriod"/>
            </a:pPr>
            <a:r>
              <a:rPr lang="en" sz="1200">
                <a:solidFill>
                  <a:srgbClr val="595959"/>
                </a:solidFill>
                <a:latin typeface="Roboto Light"/>
                <a:ea typeface="Roboto Light"/>
                <a:cs typeface="Roboto Light"/>
                <a:sym typeface="Roboto Light"/>
              </a:rPr>
              <a:t>Infection Control and Personal/Staff Safety -- How handling trays from patient (specifically isolation) rooms/units, cleaning and sanitizing dining rooms, PPE use </a:t>
            </a:r>
            <a:endParaRPr sz="1200">
              <a:solidFill>
                <a:srgbClr val="595959"/>
              </a:solidFill>
              <a:latin typeface="Roboto Light"/>
              <a:ea typeface="Roboto Light"/>
              <a:cs typeface="Roboto Light"/>
              <a:sym typeface="Roboto Light"/>
            </a:endParaRPr>
          </a:p>
          <a:p>
            <a:pPr marL="0" lvl="0" indent="0" algn="l" rtl="0">
              <a:spcBef>
                <a:spcPts val="1000"/>
              </a:spcBef>
              <a:spcAft>
                <a:spcPts val="0"/>
              </a:spcAft>
              <a:buNone/>
            </a:pPr>
            <a:endParaRPr sz="1200">
              <a:solidFill>
                <a:srgbClr val="595959"/>
              </a:solidFill>
              <a:latin typeface="Roboto Light"/>
              <a:ea typeface="Roboto Light"/>
              <a:cs typeface="Roboto Light"/>
              <a:sym typeface="Roboto Light"/>
            </a:endParaRPr>
          </a:p>
        </p:txBody>
      </p:sp>
    </p:spTree>
    <p:extLst>
      <p:ext uri="{BB962C8B-B14F-4D97-AF65-F5344CB8AC3E}">
        <p14:creationId xmlns:p14="http://schemas.microsoft.com/office/powerpoint/2010/main" val="330409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957fc590e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957fc590e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595959"/>
                </a:solidFill>
                <a:latin typeface="Roboto"/>
                <a:ea typeface="Roboto"/>
                <a:cs typeface="Roboto"/>
                <a:sym typeface="Roboto"/>
              </a:rPr>
              <a:t>After you talk to your residents, nursing staff and families, another “back to basics” tool is a Tray Audit</a:t>
            </a:r>
            <a:endParaRPr sz="1200">
              <a:solidFill>
                <a:srgbClr val="595959"/>
              </a:solidFill>
              <a:latin typeface="Roboto"/>
              <a:ea typeface="Roboto"/>
              <a:cs typeface="Roboto"/>
              <a:sym typeface="Roboto"/>
            </a:endParaRPr>
          </a:p>
          <a:p>
            <a:pPr marL="457200" lvl="0" indent="0" algn="l" rtl="0">
              <a:spcBef>
                <a:spcPts val="1000"/>
              </a:spcBef>
              <a:spcAft>
                <a:spcPts val="0"/>
              </a:spcAft>
              <a:buClr>
                <a:schemeClr val="dk1"/>
              </a:buClr>
              <a:buSzPts val="1100"/>
              <a:buFont typeface="Arial"/>
              <a:buNone/>
            </a:pPr>
            <a:r>
              <a:rPr lang="en" sz="1200" b="1">
                <a:solidFill>
                  <a:srgbClr val="505050"/>
                </a:solidFill>
                <a:latin typeface="Roboto"/>
                <a:ea typeface="Roboto"/>
                <a:cs typeface="Roboto"/>
                <a:sym typeface="Roboto"/>
              </a:rPr>
              <a:t>Residents Top Concerns:</a:t>
            </a:r>
            <a:endParaRPr sz="1200" b="1">
              <a:solidFill>
                <a:srgbClr val="505050"/>
              </a:solidFill>
              <a:latin typeface="Roboto"/>
              <a:ea typeface="Roboto"/>
              <a:cs typeface="Roboto"/>
              <a:sym typeface="Roboto"/>
            </a:endParaRPr>
          </a:p>
          <a:p>
            <a:pPr marL="914400" lvl="1" indent="-304800" algn="l" rtl="0">
              <a:spcBef>
                <a:spcPts val="0"/>
              </a:spcBef>
              <a:spcAft>
                <a:spcPts val="0"/>
              </a:spcAft>
              <a:buClr>
                <a:srgbClr val="505050"/>
              </a:buClr>
              <a:buSzPts val="1200"/>
              <a:buFont typeface="Roboto"/>
              <a:buChar char="○"/>
            </a:pPr>
            <a:r>
              <a:rPr lang="en" sz="1200">
                <a:solidFill>
                  <a:srgbClr val="505050"/>
                </a:solidFill>
                <a:latin typeface="Roboto"/>
                <a:ea typeface="Roboto"/>
                <a:cs typeface="Roboto"/>
                <a:sym typeface="Roboto"/>
              </a:rPr>
              <a:t>Choice</a:t>
            </a:r>
            <a:endParaRPr sz="1200">
              <a:solidFill>
                <a:srgbClr val="505050"/>
              </a:solidFill>
              <a:latin typeface="Roboto"/>
              <a:ea typeface="Roboto"/>
              <a:cs typeface="Roboto"/>
              <a:sym typeface="Roboto"/>
            </a:endParaRPr>
          </a:p>
          <a:p>
            <a:pPr marL="914400" lvl="1" indent="-304800" algn="l" rtl="0">
              <a:spcBef>
                <a:spcPts val="0"/>
              </a:spcBef>
              <a:spcAft>
                <a:spcPts val="0"/>
              </a:spcAft>
              <a:buClr>
                <a:srgbClr val="505050"/>
              </a:buClr>
              <a:buSzPts val="1200"/>
              <a:buFont typeface="Roboto"/>
              <a:buChar char="○"/>
            </a:pPr>
            <a:r>
              <a:rPr lang="en" sz="1200">
                <a:solidFill>
                  <a:srgbClr val="505050"/>
                </a:solidFill>
                <a:latin typeface="Roboto"/>
                <a:ea typeface="Roboto"/>
                <a:cs typeface="Roboto"/>
                <a:sym typeface="Roboto"/>
              </a:rPr>
              <a:t>Proper temperature and size</a:t>
            </a:r>
            <a:endParaRPr sz="1200">
              <a:solidFill>
                <a:srgbClr val="505050"/>
              </a:solidFill>
              <a:latin typeface="Roboto"/>
              <a:ea typeface="Roboto"/>
              <a:cs typeface="Roboto"/>
              <a:sym typeface="Roboto"/>
            </a:endParaRPr>
          </a:p>
          <a:p>
            <a:pPr marL="914400" lvl="1" indent="-304800" algn="l" rtl="0">
              <a:spcBef>
                <a:spcPts val="0"/>
              </a:spcBef>
              <a:spcAft>
                <a:spcPts val="0"/>
              </a:spcAft>
              <a:buClr>
                <a:srgbClr val="505050"/>
              </a:buClr>
              <a:buSzPts val="1200"/>
              <a:buFont typeface="Roboto"/>
              <a:buChar char="○"/>
            </a:pPr>
            <a:r>
              <a:rPr lang="en" sz="1200">
                <a:solidFill>
                  <a:srgbClr val="505050"/>
                </a:solidFill>
                <a:latin typeface="Roboto"/>
                <a:ea typeface="Roboto"/>
                <a:cs typeface="Roboto"/>
                <a:sym typeface="Roboto"/>
              </a:rPr>
              <a:t>Show me dignity and respect</a:t>
            </a:r>
            <a:endParaRPr sz="1200">
              <a:solidFill>
                <a:srgbClr val="505050"/>
              </a:solidFill>
              <a:latin typeface="Roboto"/>
              <a:ea typeface="Roboto"/>
              <a:cs typeface="Roboto"/>
              <a:sym typeface="Roboto"/>
            </a:endParaRPr>
          </a:p>
          <a:p>
            <a:pPr marL="914400" lvl="1" indent="-304800" algn="l" rtl="0">
              <a:spcBef>
                <a:spcPts val="0"/>
              </a:spcBef>
              <a:spcAft>
                <a:spcPts val="0"/>
              </a:spcAft>
              <a:buClr>
                <a:srgbClr val="505050"/>
              </a:buClr>
              <a:buSzPts val="1200"/>
              <a:buFont typeface="Roboto"/>
              <a:buChar char="○"/>
            </a:pPr>
            <a:r>
              <a:rPr lang="en" sz="1200">
                <a:solidFill>
                  <a:srgbClr val="505050"/>
                </a:solidFill>
                <a:latin typeface="Roboto"/>
                <a:ea typeface="Roboto"/>
                <a:cs typeface="Roboto"/>
                <a:sym typeface="Roboto"/>
              </a:rPr>
              <a:t>Talk to me directly even if you think I’m “too confused”</a:t>
            </a:r>
            <a:endParaRPr sz="1200">
              <a:solidFill>
                <a:srgbClr val="505050"/>
              </a:solidFill>
              <a:latin typeface="Roboto"/>
              <a:ea typeface="Roboto"/>
              <a:cs typeface="Roboto"/>
              <a:sym typeface="Roboto"/>
            </a:endParaRPr>
          </a:p>
          <a:p>
            <a:pPr marL="914400" lvl="1" indent="-304800" algn="l" rtl="0">
              <a:spcBef>
                <a:spcPts val="0"/>
              </a:spcBef>
              <a:spcAft>
                <a:spcPts val="0"/>
              </a:spcAft>
              <a:buClr>
                <a:srgbClr val="505050"/>
              </a:buClr>
              <a:buSzPts val="1200"/>
              <a:buFont typeface="Roboto"/>
              <a:buChar char="○"/>
            </a:pPr>
            <a:r>
              <a:rPr lang="en" sz="1200">
                <a:solidFill>
                  <a:srgbClr val="505050"/>
                </a:solidFill>
                <a:latin typeface="Roboto"/>
                <a:ea typeface="Roboto"/>
                <a:cs typeface="Roboto"/>
                <a:sym typeface="Roboto"/>
              </a:rPr>
              <a:t>Don’t decide for me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rgbClr val="595959"/>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endParaRPr sz="1200">
              <a:solidFill>
                <a:srgbClr val="595959"/>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200">
                <a:solidFill>
                  <a:srgbClr val="595959"/>
                </a:solidFill>
                <a:latin typeface="Roboto Light"/>
                <a:ea typeface="Roboto Light"/>
                <a:cs typeface="Roboto Light"/>
                <a:sym typeface="Roboto Light"/>
              </a:rPr>
              <a:t>After you talk to your residents, nursing staff and families, another “back to basics” tool is a Tray Audit</a:t>
            </a:r>
            <a:endParaRPr sz="1200">
              <a:solidFill>
                <a:srgbClr val="595959"/>
              </a:solidFill>
              <a:latin typeface="Roboto Light"/>
              <a:ea typeface="Roboto Light"/>
              <a:cs typeface="Roboto Light"/>
              <a:sym typeface="Roboto Light"/>
            </a:endParaRPr>
          </a:p>
          <a:p>
            <a:pPr marL="457200" lvl="0" indent="-304800" algn="l" rtl="0">
              <a:spcBef>
                <a:spcPts val="1000"/>
              </a:spcBef>
              <a:spcAft>
                <a:spcPts val="0"/>
              </a:spcAft>
              <a:buClr>
                <a:srgbClr val="595959"/>
              </a:buClr>
              <a:buSzPts val="1200"/>
              <a:buFont typeface="Roboto Light"/>
              <a:buChar char="●"/>
            </a:pPr>
            <a:r>
              <a:rPr lang="en" sz="1200">
                <a:solidFill>
                  <a:srgbClr val="595959"/>
                </a:solidFill>
                <a:latin typeface="Roboto Light"/>
                <a:ea typeface="Roboto Light"/>
                <a:cs typeface="Roboto Light"/>
                <a:sym typeface="Roboto Light"/>
              </a:rPr>
              <a:t>It is easy to forget the basics</a:t>
            </a:r>
            <a:endParaRPr sz="1200">
              <a:solidFill>
                <a:srgbClr val="595959"/>
              </a:solidFill>
              <a:latin typeface="Roboto Light"/>
              <a:ea typeface="Roboto Light"/>
              <a:cs typeface="Roboto Light"/>
              <a:sym typeface="Roboto Light"/>
            </a:endParaRPr>
          </a:p>
          <a:p>
            <a:pPr marL="457200" lvl="0" indent="-304800" algn="l" rtl="0">
              <a:spcBef>
                <a:spcPts val="0"/>
              </a:spcBef>
              <a:spcAft>
                <a:spcPts val="0"/>
              </a:spcAft>
              <a:buClr>
                <a:srgbClr val="595959"/>
              </a:buClr>
              <a:buSzPts val="1200"/>
              <a:buFont typeface="Roboto Light"/>
              <a:buChar char="●"/>
            </a:pPr>
            <a:r>
              <a:rPr lang="en" sz="1200">
                <a:solidFill>
                  <a:srgbClr val="595959"/>
                </a:solidFill>
                <a:latin typeface="Roboto Light"/>
                <a:ea typeface="Roboto Light"/>
                <a:cs typeface="Roboto Light"/>
                <a:sym typeface="Roboto Light"/>
              </a:rPr>
              <a:t>So many moving pieces in your operation </a:t>
            </a:r>
            <a:endParaRPr sz="1200">
              <a:solidFill>
                <a:srgbClr val="595959"/>
              </a:solidFill>
              <a:latin typeface="Roboto Light"/>
              <a:ea typeface="Roboto Light"/>
              <a:cs typeface="Roboto Light"/>
              <a:sym typeface="Roboto Light"/>
            </a:endParaRPr>
          </a:p>
          <a:p>
            <a:pPr marL="914400" lvl="1" indent="-304800" algn="l" rtl="0">
              <a:spcBef>
                <a:spcPts val="0"/>
              </a:spcBef>
              <a:spcAft>
                <a:spcPts val="0"/>
              </a:spcAft>
              <a:buClr>
                <a:srgbClr val="595959"/>
              </a:buClr>
              <a:buSzPts val="1200"/>
              <a:buFont typeface="Roboto Light"/>
              <a:buChar char="○"/>
            </a:pPr>
            <a:r>
              <a:rPr lang="en" sz="1200">
                <a:solidFill>
                  <a:srgbClr val="595959"/>
                </a:solidFill>
                <a:latin typeface="Roboto Light"/>
                <a:ea typeface="Roboto Light"/>
                <a:cs typeface="Roboto Light"/>
                <a:sym typeface="Roboto Light"/>
              </a:rPr>
              <a:t>Each, presents an opportunity to look into potentially find an area to improve - which will ultimately positively impact your dining experience. </a:t>
            </a:r>
            <a:endParaRPr sz="1200">
              <a:solidFill>
                <a:srgbClr val="595959"/>
              </a:solidFill>
              <a:latin typeface="Roboto"/>
              <a:ea typeface="Roboto"/>
              <a:cs typeface="Roboto"/>
              <a:sym typeface="Roboto"/>
            </a:endParaRPr>
          </a:p>
          <a:p>
            <a:pPr marL="0" lvl="0" indent="0" algn="l" rtl="0">
              <a:spcBef>
                <a:spcPts val="1000"/>
              </a:spcBef>
              <a:spcAft>
                <a:spcPts val="0"/>
              </a:spcAft>
              <a:buNone/>
            </a:pPr>
            <a:endParaRPr sz="1200">
              <a:solidFill>
                <a:srgbClr val="595959"/>
              </a:solidFill>
              <a:latin typeface="Roboto"/>
              <a:ea typeface="Roboto"/>
              <a:cs typeface="Roboto"/>
              <a:sym typeface="Roboto"/>
            </a:endParaRPr>
          </a:p>
          <a:p>
            <a:pPr marL="457200" lvl="0" indent="-304800" algn="l" rtl="0">
              <a:spcBef>
                <a:spcPts val="1000"/>
              </a:spcBef>
              <a:spcAft>
                <a:spcPts val="0"/>
              </a:spcAft>
              <a:buClr>
                <a:srgbClr val="595959"/>
              </a:buClr>
              <a:buSzPts val="1200"/>
              <a:buFont typeface="Roboto"/>
              <a:buAutoNum type="arabicPeriod"/>
            </a:pPr>
            <a:r>
              <a:rPr lang="en" sz="1200">
                <a:solidFill>
                  <a:srgbClr val="595959"/>
                </a:solidFill>
                <a:latin typeface="Roboto"/>
                <a:ea typeface="Roboto"/>
                <a:cs typeface="Roboto"/>
                <a:sym typeface="Roboto"/>
              </a:rPr>
              <a:t>Start BOH looking at Production / Culinary Practices</a:t>
            </a:r>
            <a:endParaRPr sz="1200">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Focus first on standardized recipes </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available </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used consistently </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 determines whether or not your residents or patients can rely on the same quality meal, on a regular basis</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No one wants to have to guess how the lasagna will be today or the pork loin tomorrow</a:t>
            </a:r>
            <a:endParaRPr sz="1200">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Advance production </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what makes sense ? What can be prepared in advance?</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What menu items need to wait? </a:t>
            </a:r>
            <a:endParaRPr sz="1200">
              <a:solidFill>
                <a:srgbClr val="595959"/>
              </a:solidFill>
              <a:latin typeface="Roboto"/>
              <a:ea typeface="Roboto"/>
              <a:cs typeface="Roboto"/>
              <a:sym typeface="Roboto"/>
            </a:endParaRPr>
          </a:p>
          <a:p>
            <a:pPr marL="1371600" lvl="2" indent="-304800" algn="l" rtl="0">
              <a:spcBef>
                <a:spcPts val="1000"/>
              </a:spcBef>
              <a:spcAft>
                <a:spcPts val="0"/>
              </a:spcAft>
              <a:buClr>
                <a:srgbClr val="595959"/>
              </a:buClr>
              <a:buSzPts val="1200"/>
              <a:buFont typeface="Roboto"/>
              <a:buAutoNum type="romanLcPeriod"/>
            </a:pPr>
            <a:r>
              <a:rPr lang="en" sz="1200">
                <a:solidFill>
                  <a:srgbClr val="595959"/>
                </a:solidFill>
                <a:latin typeface="Roboto"/>
                <a:ea typeface="Roboto"/>
                <a:cs typeface="Roboto"/>
                <a:sym typeface="Roboto"/>
              </a:rPr>
              <a:t>Have you adjusted production schedules to better position yourself from a staffing standpoint (to prevent or react to labor shortages)</a:t>
            </a:r>
            <a:endParaRPr sz="1200">
              <a:solidFill>
                <a:srgbClr val="595959"/>
              </a:solidFill>
              <a:latin typeface="Roboto"/>
              <a:ea typeface="Roboto"/>
              <a:cs typeface="Roboto"/>
              <a:sym typeface="Roboto"/>
            </a:endParaRPr>
          </a:p>
          <a:p>
            <a:pPr marL="1828800" lvl="3" indent="-304800" algn="l" rtl="0">
              <a:spcBef>
                <a:spcPts val="1000"/>
              </a:spcBef>
              <a:spcAft>
                <a:spcPts val="0"/>
              </a:spcAft>
              <a:buClr>
                <a:srgbClr val="595959"/>
              </a:buClr>
              <a:buSzPts val="1200"/>
              <a:buFont typeface="Roboto"/>
              <a:buAutoNum type="arabicPeriod"/>
            </a:pPr>
            <a:r>
              <a:rPr lang="en" sz="1200">
                <a:solidFill>
                  <a:srgbClr val="595959"/>
                </a:solidFill>
                <a:latin typeface="Roboto"/>
                <a:ea typeface="Roboto"/>
                <a:cs typeface="Roboto"/>
                <a:sym typeface="Roboto"/>
              </a:rPr>
              <a:t>Hold times -- due to extended service hours may need to do more Smaller Batch size cooking to maximize food quality</a:t>
            </a:r>
            <a:endParaRPr sz="1200">
              <a:solidFill>
                <a:srgbClr val="595959"/>
              </a:solidFill>
              <a:latin typeface="Roboto"/>
              <a:ea typeface="Roboto"/>
              <a:cs typeface="Roboto"/>
              <a:sym typeface="Roboto"/>
            </a:endParaRPr>
          </a:p>
          <a:p>
            <a:pPr marL="1828800" lvl="3" indent="-304800" algn="l" rtl="0">
              <a:spcBef>
                <a:spcPts val="1000"/>
              </a:spcBef>
              <a:spcAft>
                <a:spcPts val="0"/>
              </a:spcAft>
              <a:buClr>
                <a:srgbClr val="595959"/>
              </a:buClr>
              <a:buSzPts val="1200"/>
              <a:buFont typeface="Roboto"/>
              <a:buAutoNum type="arabicPeriod"/>
            </a:pPr>
            <a:r>
              <a:rPr lang="en" sz="1200">
                <a:solidFill>
                  <a:srgbClr val="595959"/>
                </a:solidFill>
                <a:latin typeface="Roboto"/>
                <a:ea typeface="Roboto"/>
                <a:cs typeface="Roboto"/>
                <a:sym typeface="Roboto"/>
              </a:rPr>
              <a:t>One of our customers worked on making own trays in advance and freezing them in anticipation of patient surge</a:t>
            </a:r>
            <a:endParaRPr sz="1200">
              <a:solidFill>
                <a:srgbClr val="595959"/>
              </a:solidFill>
              <a:latin typeface="Roboto"/>
              <a:ea typeface="Roboto"/>
              <a:cs typeface="Roboto"/>
              <a:sym typeface="Roboto"/>
            </a:endParaRPr>
          </a:p>
          <a:p>
            <a:pPr marL="2286000" lvl="4"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Patients still able to have chef-prepared meals but trays only needed to be re-heated with COVID surge -- didn’t have to rely on purchased trayed meals </a:t>
            </a:r>
            <a:endParaRPr sz="1200">
              <a:solidFill>
                <a:srgbClr val="595959"/>
              </a:solidFill>
              <a:latin typeface="Roboto"/>
              <a:ea typeface="Roboto"/>
              <a:cs typeface="Roboto"/>
              <a:sym typeface="Roboto"/>
            </a:endParaRPr>
          </a:p>
          <a:p>
            <a:pPr marL="2286000" lvl="4"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Great way to address/bypass potential labor issues</a:t>
            </a:r>
            <a:endParaRPr sz="1200">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Regular production meetings taking place to address issues, fill your staff in on changes OR just to motivate them and give praise. Are they well attended? </a:t>
            </a:r>
            <a:endParaRPr sz="1200">
              <a:solidFill>
                <a:srgbClr val="595959"/>
              </a:solidFill>
              <a:latin typeface="Roboto"/>
              <a:ea typeface="Roboto"/>
              <a:cs typeface="Roboto"/>
              <a:sym typeface="Roboto"/>
            </a:endParaRPr>
          </a:p>
          <a:p>
            <a:pPr marL="457200" lvl="0" indent="-304800" algn="l" rtl="0">
              <a:spcBef>
                <a:spcPts val="1000"/>
              </a:spcBef>
              <a:spcAft>
                <a:spcPts val="0"/>
              </a:spcAft>
              <a:buClr>
                <a:srgbClr val="595959"/>
              </a:buClr>
              <a:buSzPts val="1200"/>
              <a:buFont typeface="Roboto"/>
              <a:buAutoNum type="arabicPeriod"/>
            </a:pPr>
            <a:r>
              <a:rPr lang="en" sz="1200">
                <a:solidFill>
                  <a:srgbClr val="595959"/>
                </a:solidFill>
                <a:latin typeface="Roboto"/>
                <a:ea typeface="Roboto"/>
                <a:cs typeface="Roboto"/>
                <a:sym typeface="Roboto"/>
              </a:rPr>
              <a:t>Meal Assembly</a:t>
            </a:r>
            <a:endParaRPr sz="1200">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proper temp maintained and documented from beginning and end of food prep process</a:t>
            </a:r>
            <a:endParaRPr sz="1200">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Taste test conducted before each meal -- adjustments made?</a:t>
            </a:r>
            <a:endParaRPr sz="1200">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a:buAutoNum type="alphaLcPeriod"/>
            </a:pPr>
            <a:r>
              <a:rPr lang="en" sz="1200">
                <a:solidFill>
                  <a:srgbClr val="595959"/>
                </a:solidFill>
                <a:latin typeface="Roboto"/>
                <a:ea typeface="Roboto"/>
                <a:cs typeface="Roboto"/>
                <a:sym typeface="Roboto"/>
              </a:rPr>
              <a:t>Proper serving utensil sizes readily available? Staff trained on portions? Do they have production sheets available to tell them what to do?</a:t>
            </a:r>
            <a:endParaRPr sz="1200">
              <a:solidFill>
                <a:srgbClr val="595959"/>
              </a:solidFill>
              <a:latin typeface="Roboto"/>
              <a:ea typeface="Roboto"/>
              <a:cs typeface="Roboto"/>
              <a:sym typeface="Roboto"/>
            </a:endParaRPr>
          </a:p>
          <a:p>
            <a:pPr marL="457200" lvl="0" indent="-304800" algn="l" rtl="0">
              <a:spcBef>
                <a:spcPts val="1000"/>
              </a:spcBef>
              <a:spcAft>
                <a:spcPts val="0"/>
              </a:spcAft>
              <a:buClr>
                <a:srgbClr val="595959"/>
              </a:buClr>
              <a:buSzPts val="1200"/>
              <a:buFont typeface="Roboto Light"/>
              <a:buAutoNum type="arabicPeriod"/>
            </a:pPr>
            <a:r>
              <a:rPr lang="en" sz="1200">
                <a:solidFill>
                  <a:srgbClr val="595959"/>
                </a:solidFill>
                <a:latin typeface="Roboto Light"/>
                <a:ea typeface="Roboto Light"/>
                <a:cs typeface="Roboto Light"/>
                <a:sym typeface="Roboto Light"/>
              </a:rPr>
              <a:t>Tray / Table Presentation -- first bite is with the eyes</a:t>
            </a:r>
            <a:endParaRPr sz="1200">
              <a:solidFill>
                <a:srgbClr val="595959"/>
              </a:solidFill>
              <a:latin typeface="Roboto Light"/>
              <a:ea typeface="Roboto Light"/>
              <a:cs typeface="Roboto Light"/>
              <a:sym typeface="Roboto Light"/>
            </a:endParaRPr>
          </a:p>
          <a:p>
            <a:pPr marL="457200" lvl="0" indent="-304800" algn="l" rtl="0">
              <a:spcBef>
                <a:spcPts val="1000"/>
              </a:spcBef>
              <a:spcAft>
                <a:spcPts val="0"/>
              </a:spcAft>
              <a:buClr>
                <a:srgbClr val="595959"/>
              </a:buClr>
              <a:buSzPts val="1200"/>
              <a:buFont typeface="Roboto Light"/>
              <a:buAutoNum type="arabicPeriod"/>
            </a:pPr>
            <a:r>
              <a:rPr lang="en" sz="1200">
                <a:solidFill>
                  <a:srgbClr val="595959"/>
                </a:solidFill>
                <a:latin typeface="Roboto Light"/>
                <a:ea typeface="Roboto Light"/>
                <a:cs typeface="Roboto Light"/>
                <a:sym typeface="Roboto Light"/>
              </a:rPr>
              <a:t>Tray / Dining Room Service</a:t>
            </a:r>
            <a:endParaRPr sz="1200">
              <a:solidFill>
                <a:srgbClr val="595959"/>
              </a:solidFill>
              <a:latin typeface="Roboto Light"/>
              <a:ea typeface="Roboto Light"/>
              <a:cs typeface="Roboto Light"/>
              <a:sym typeface="Roboto Light"/>
            </a:endParaRPr>
          </a:p>
          <a:p>
            <a:pPr marL="914400" lvl="1" indent="-304800" algn="l" rtl="0">
              <a:spcBef>
                <a:spcPts val="1000"/>
              </a:spcBef>
              <a:spcAft>
                <a:spcPts val="0"/>
              </a:spcAft>
              <a:buClr>
                <a:srgbClr val="595959"/>
              </a:buClr>
              <a:buSzPts val="1200"/>
              <a:buFont typeface="Roboto Light"/>
              <a:buAutoNum type="alphaLcPeriod"/>
            </a:pPr>
            <a:r>
              <a:rPr lang="en" sz="1200">
                <a:solidFill>
                  <a:srgbClr val="595959"/>
                </a:solidFill>
                <a:latin typeface="Roboto Light"/>
                <a:ea typeface="Roboto Light"/>
                <a:cs typeface="Roboto Light"/>
                <a:sym typeface="Roboto Light"/>
              </a:rPr>
              <a:t>Who is delivering? How is customer service? </a:t>
            </a:r>
            <a:endParaRPr sz="1200">
              <a:solidFill>
                <a:srgbClr val="595959"/>
              </a:solidFill>
              <a:latin typeface="Roboto Light"/>
              <a:ea typeface="Roboto Light"/>
              <a:cs typeface="Roboto Light"/>
              <a:sym typeface="Roboto Light"/>
            </a:endParaRPr>
          </a:p>
          <a:p>
            <a:pPr marL="457200" lvl="0" indent="-304800" algn="l" rtl="0">
              <a:spcBef>
                <a:spcPts val="1000"/>
              </a:spcBef>
              <a:spcAft>
                <a:spcPts val="0"/>
              </a:spcAft>
              <a:buClr>
                <a:srgbClr val="595959"/>
              </a:buClr>
              <a:buSzPts val="1200"/>
              <a:buFont typeface="Roboto Light"/>
              <a:buAutoNum type="arabicPeriod"/>
            </a:pPr>
            <a:r>
              <a:rPr lang="en" sz="1200">
                <a:solidFill>
                  <a:srgbClr val="595959"/>
                </a:solidFill>
                <a:latin typeface="Roboto Light"/>
                <a:ea typeface="Roboto Light"/>
                <a:cs typeface="Roboto Light"/>
                <a:sym typeface="Roboto Light"/>
              </a:rPr>
              <a:t>Food Quality </a:t>
            </a:r>
            <a:endParaRPr sz="1200">
              <a:solidFill>
                <a:srgbClr val="595959"/>
              </a:solidFill>
              <a:latin typeface="Roboto Light"/>
              <a:ea typeface="Roboto Light"/>
              <a:cs typeface="Roboto Light"/>
              <a:sym typeface="Roboto Light"/>
            </a:endParaRPr>
          </a:p>
          <a:p>
            <a:pPr marL="914400" lvl="1" indent="-304800" algn="l" rtl="0">
              <a:spcBef>
                <a:spcPts val="1000"/>
              </a:spcBef>
              <a:spcAft>
                <a:spcPts val="0"/>
              </a:spcAft>
              <a:buClr>
                <a:srgbClr val="595959"/>
              </a:buClr>
              <a:buSzPts val="1200"/>
              <a:buFont typeface="Roboto Light"/>
              <a:buAutoNum type="alphaLcPeriod"/>
            </a:pPr>
            <a:r>
              <a:rPr lang="en" sz="1200">
                <a:solidFill>
                  <a:srgbClr val="595959"/>
                </a:solidFill>
                <a:latin typeface="Roboto Light"/>
                <a:ea typeface="Roboto Light"/>
                <a:cs typeface="Roboto Light"/>
                <a:sym typeface="Roboto Light"/>
              </a:rPr>
              <a:t>Soggy? Hot? </a:t>
            </a:r>
            <a:endParaRPr sz="1200">
              <a:solidFill>
                <a:srgbClr val="595959"/>
              </a:solidFill>
              <a:latin typeface="Roboto Light"/>
              <a:ea typeface="Roboto Light"/>
              <a:cs typeface="Roboto Light"/>
              <a:sym typeface="Roboto Light"/>
            </a:endParaRPr>
          </a:p>
          <a:p>
            <a:pPr marL="457200" lvl="0" indent="-304800" algn="l" rtl="0">
              <a:spcBef>
                <a:spcPts val="1000"/>
              </a:spcBef>
              <a:spcAft>
                <a:spcPts val="0"/>
              </a:spcAft>
              <a:buClr>
                <a:srgbClr val="595959"/>
              </a:buClr>
              <a:buSzPts val="1200"/>
              <a:buFont typeface="Roboto Light"/>
              <a:buAutoNum type="arabicPeriod"/>
            </a:pPr>
            <a:r>
              <a:rPr lang="en" sz="1200">
                <a:solidFill>
                  <a:srgbClr val="595959"/>
                </a:solidFill>
                <a:latin typeface="Roboto Light"/>
                <a:ea typeface="Roboto Light"/>
                <a:cs typeface="Roboto Light"/>
                <a:sym typeface="Roboto Light"/>
              </a:rPr>
              <a:t>Safety -- Food, infection control,</a:t>
            </a:r>
            <a:r>
              <a:rPr lang="en" sz="1200" b="1">
                <a:solidFill>
                  <a:srgbClr val="595959"/>
                </a:solidFill>
                <a:latin typeface="Roboto"/>
                <a:ea typeface="Roboto"/>
                <a:cs typeface="Roboto"/>
                <a:sym typeface="Roboto"/>
              </a:rPr>
              <a:t> staff safety </a:t>
            </a:r>
            <a:endParaRPr sz="1200" b="1">
              <a:solidFill>
                <a:srgbClr val="595959"/>
              </a:solidFill>
              <a:latin typeface="Roboto"/>
              <a:ea typeface="Roboto"/>
              <a:cs typeface="Roboto"/>
              <a:sym typeface="Roboto"/>
            </a:endParaRPr>
          </a:p>
          <a:p>
            <a:pPr marL="914400" lvl="1" indent="-304800" algn="l" rtl="0">
              <a:spcBef>
                <a:spcPts val="1000"/>
              </a:spcBef>
              <a:spcAft>
                <a:spcPts val="0"/>
              </a:spcAft>
              <a:buClr>
                <a:srgbClr val="595959"/>
              </a:buClr>
              <a:buSzPts val="1200"/>
              <a:buFont typeface="Roboto Light"/>
              <a:buAutoNum type="alphaLcPeriod"/>
            </a:pPr>
            <a:r>
              <a:rPr lang="en" sz="1200">
                <a:solidFill>
                  <a:srgbClr val="595959"/>
                </a:solidFill>
                <a:latin typeface="Roboto Light"/>
                <a:ea typeface="Roboto Light"/>
                <a:cs typeface="Roboto Light"/>
                <a:sym typeface="Roboto Light"/>
              </a:rPr>
              <a:t>Do your </a:t>
            </a:r>
            <a:r>
              <a:rPr lang="en" sz="1200" b="1">
                <a:solidFill>
                  <a:srgbClr val="595959"/>
                </a:solidFill>
                <a:latin typeface="Roboto"/>
                <a:ea typeface="Roboto"/>
                <a:cs typeface="Roboto"/>
                <a:sym typeface="Roboto"/>
              </a:rPr>
              <a:t>residents </a:t>
            </a:r>
            <a:r>
              <a:rPr lang="en" sz="1200">
                <a:solidFill>
                  <a:srgbClr val="595959"/>
                </a:solidFill>
                <a:latin typeface="Roboto Light"/>
                <a:ea typeface="Roboto Light"/>
                <a:cs typeface="Roboto Light"/>
                <a:sym typeface="Roboto Light"/>
              </a:rPr>
              <a:t>/</a:t>
            </a:r>
            <a:r>
              <a:rPr lang="en" sz="1200" b="1">
                <a:solidFill>
                  <a:srgbClr val="595959"/>
                </a:solidFill>
                <a:latin typeface="Roboto"/>
                <a:ea typeface="Roboto"/>
                <a:cs typeface="Roboto"/>
                <a:sym typeface="Roboto"/>
              </a:rPr>
              <a:t>patients</a:t>
            </a:r>
            <a:r>
              <a:rPr lang="en" sz="1200">
                <a:solidFill>
                  <a:srgbClr val="595959"/>
                </a:solidFill>
                <a:latin typeface="Roboto Light"/>
                <a:ea typeface="Roboto Light"/>
                <a:cs typeface="Roboto Light"/>
                <a:sym typeface="Roboto Light"/>
              </a:rPr>
              <a:t> FEEL safe in dining room? In their room? </a:t>
            </a:r>
            <a:endParaRPr sz="1200">
              <a:solidFill>
                <a:srgbClr val="595959"/>
              </a:solidFill>
              <a:latin typeface="Roboto Light"/>
              <a:ea typeface="Roboto Light"/>
              <a:cs typeface="Roboto Light"/>
              <a:sym typeface="Roboto Light"/>
            </a:endParaRPr>
          </a:p>
          <a:p>
            <a:pPr marL="914400" lvl="1" indent="-304800" algn="l" rtl="0">
              <a:spcBef>
                <a:spcPts val="1000"/>
              </a:spcBef>
              <a:spcAft>
                <a:spcPts val="0"/>
              </a:spcAft>
              <a:buClr>
                <a:srgbClr val="595959"/>
              </a:buClr>
              <a:buSzPts val="1200"/>
              <a:buFont typeface="Roboto Light"/>
              <a:buAutoNum type="alphaLcPeriod"/>
            </a:pPr>
            <a:r>
              <a:rPr lang="en" sz="1200">
                <a:solidFill>
                  <a:srgbClr val="595959"/>
                </a:solidFill>
                <a:latin typeface="Roboto Light"/>
                <a:ea typeface="Roboto Light"/>
                <a:cs typeface="Roboto Light"/>
                <a:sym typeface="Roboto Light"/>
              </a:rPr>
              <a:t>Do they </a:t>
            </a:r>
            <a:r>
              <a:rPr lang="en" sz="1200" b="1">
                <a:solidFill>
                  <a:srgbClr val="595959"/>
                </a:solidFill>
                <a:latin typeface="Roboto"/>
                <a:ea typeface="Roboto"/>
                <a:cs typeface="Roboto"/>
                <a:sym typeface="Roboto"/>
              </a:rPr>
              <a:t>know </a:t>
            </a:r>
            <a:r>
              <a:rPr lang="en" sz="1200">
                <a:solidFill>
                  <a:srgbClr val="595959"/>
                </a:solidFill>
                <a:latin typeface="Roboto Light"/>
                <a:ea typeface="Roboto Light"/>
                <a:cs typeface="Roboto Light"/>
                <a:sym typeface="Roboto Light"/>
              </a:rPr>
              <a:t>(and </a:t>
            </a:r>
            <a:r>
              <a:rPr lang="en" sz="1200" b="1">
                <a:solidFill>
                  <a:srgbClr val="595959"/>
                </a:solidFill>
                <a:latin typeface="Roboto"/>
                <a:ea typeface="Roboto"/>
                <a:cs typeface="Roboto"/>
                <a:sym typeface="Roboto"/>
              </a:rPr>
              <a:t>see</a:t>
            </a:r>
            <a:r>
              <a:rPr lang="en" sz="1200">
                <a:solidFill>
                  <a:srgbClr val="595959"/>
                </a:solidFill>
                <a:latin typeface="Roboto Light"/>
                <a:ea typeface="Roboto Light"/>
                <a:cs typeface="Roboto Light"/>
                <a:sym typeface="Roboto Light"/>
              </a:rPr>
              <a:t>) all steps being taken to ensure their safety so they </a:t>
            </a:r>
            <a:r>
              <a:rPr lang="en" sz="1200" b="1">
                <a:solidFill>
                  <a:srgbClr val="595959"/>
                </a:solidFill>
                <a:latin typeface="Roboto"/>
                <a:ea typeface="Roboto"/>
                <a:cs typeface="Roboto"/>
                <a:sym typeface="Roboto"/>
              </a:rPr>
              <a:t>WANT </a:t>
            </a:r>
            <a:r>
              <a:rPr lang="en" sz="1200">
                <a:solidFill>
                  <a:srgbClr val="595959"/>
                </a:solidFill>
                <a:latin typeface="Roboto Light"/>
                <a:ea typeface="Roboto Light"/>
                <a:cs typeface="Roboto Light"/>
                <a:sym typeface="Roboto Light"/>
              </a:rPr>
              <a:t>to eat with you and can </a:t>
            </a:r>
            <a:r>
              <a:rPr lang="en" sz="1200" b="1">
                <a:solidFill>
                  <a:srgbClr val="595959"/>
                </a:solidFill>
                <a:latin typeface="Roboto"/>
                <a:ea typeface="Roboto"/>
                <a:cs typeface="Roboto"/>
                <a:sym typeface="Roboto"/>
              </a:rPr>
              <a:t>enjoy </a:t>
            </a:r>
            <a:r>
              <a:rPr lang="en" sz="1200">
                <a:solidFill>
                  <a:srgbClr val="595959"/>
                </a:solidFill>
                <a:latin typeface="Roboto Light"/>
                <a:ea typeface="Roboto Light"/>
                <a:cs typeface="Roboto Light"/>
                <a:sym typeface="Roboto Light"/>
              </a:rPr>
              <a:t>the meal. </a:t>
            </a:r>
            <a:endParaRPr sz="1200">
              <a:solidFill>
                <a:srgbClr val="595959"/>
              </a:solidFill>
              <a:latin typeface="Roboto Light"/>
              <a:ea typeface="Roboto Light"/>
              <a:cs typeface="Roboto Light"/>
              <a:sym typeface="Roboto Light"/>
            </a:endParaRPr>
          </a:p>
          <a:p>
            <a:pPr marL="457200" lvl="0" indent="-304800" algn="l" rtl="0">
              <a:spcBef>
                <a:spcPts val="1000"/>
              </a:spcBef>
              <a:spcAft>
                <a:spcPts val="0"/>
              </a:spcAft>
              <a:buClr>
                <a:srgbClr val="595959"/>
              </a:buClr>
              <a:buSzPts val="1200"/>
              <a:buFont typeface="Roboto Light"/>
              <a:buAutoNum type="arabicPeriod"/>
            </a:pPr>
            <a:r>
              <a:rPr lang="en" sz="1200">
                <a:solidFill>
                  <a:srgbClr val="595959"/>
                </a:solidFill>
                <a:latin typeface="Roboto Light"/>
                <a:ea typeface="Roboto Light"/>
                <a:cs typeface="Roboto Light"/>
                <a:sym typeface="Roboto Light"/>
              </a:rPr>
              <a:t>As you work through this, you will be able to identify areas in need of Employee Training &amp; Performance Improvement</a:t>
            </a:r>
            <a:endParaRPr sz="1200">
              <a:solidFill>
                <a:schemeClr val="dk1"/>
              </a:solidFill>
              <a:latin typeface="Roboto"/>
              <a:ea typeface="Roboto"/>
              <a:cs typeface="Roboto"/>
              <a:sym typeface="Roboto"/>
            </a:endParaRPr>
          </a:p>
          <a:p>
            <a:pPr marL="0" lvl="0" indent="0" algn="l" rtl="0">
              <a:spcBef>
                <a:spcPts val="1000"/>
              </a:spcBef>
              <a:spcAft>
                <a:spcPts val="0"/>
              </a:spcAft>
              <a:buNone/>
            </a:pPr>
            <a:endParaRPr/>
          </a:p>
        </p:txBody>
      </p:sp>
    </p:spTree>
    <p:extLst>
      <p:ext uri="{BB962C8B-B14F-4D97-AF65-F5344CB8AC3E}">
        <p14:creationId xmlns:p14="http://schemas.microsoft.com/office/powerpoint/2010/main" val="47206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f261b28f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f261b28f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3950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749c492c1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749c492c1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a:solidFill>
                  <a:schemeClr val="dk1"/>
                </a:solidFill>
              </a:rPr>
              <a:t>In-Room versus “Room Service” Dining -- think of hotel and Hospitality. It’s LOVELY to get breakfast served to you in your room! “Steal” name from other “hospitality” industries because. Whether sick and eating in room at hospital, LTC eating in room (which is their home), no better places to want/need to feel safe and comfortable. </a:t>
            </a:r>
            <a:endParaRPr>
              <a:solidFill>
                <a:schemeClr val="dk1"/>
              </a:solidFill>
            </a:endParaRPr>
          </a:p>
          <a:p>
            <a:pPr marL="457200" lvl="0" indent="0" algn="l" rtl="0">
              <a:lnSpc>
                <a:spcPct val="120000"/>
              </a:lnSpc>
              <a:spcBef>
                <a:spcPts val="0"/>
              </a:spcBef>
              <a:spcAft>
                <a:spcPts val="0"/>
              </a:spcAft>
              <a:buClr>
                <a:schemeClr val="dk1"/>
              </a:buClr>
              <a:buSzPts val="1100"/>
              <a:buFont typeface="Arial"/>
              <a:buNone/>
            </a:pPr>
            <a:r>
              <a:rPr lang="en">
                <a:solidFill>
                  <a:schemeClr val="dk1"/>
                </a:solidFill>
              </a:rPr>
              <a:t>It’s all about the “feels” :)</a:t>
            </a:r>
            <a:endParaRPr/>
          </a:p>
        </p:txBody>
      </p:sp>
    </p:spTree>
    <p:extLst>
      <p:ext uri="{BB962C8B-B14F-4D97-AF65-F5344CB8AC3E}">
        <p14:creationId xmlns:p14="http://schemas.microsoft.com/office/powerpoint/2010/main" val="2082224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42910c408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a42910c408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b="1">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b="1">
                <a:solidFill>
                  <a:srgbClr val="505050"/>
                </a:solidFill>
                <a:latin typeface="Roboto"/>
                <a:ea typeface="Roboto"/>
                <a:cs typeface="Roboto"/>
                <a:sym typeface="Roboto"/>
              </a:rPr>
              <a:t>Food is only nourishing if they eat it</a:t>
            </a:r>
            <a:r>
              <a:rPr lang="en" sz="1400">
                <a:solidFill>
                  <a:srgbClr val="505050"/>
                </a:solidFill>
                <a:latin typeface="Roboto"/>
                <a:ea typeface="Roboto"/>
                <a:cs typeface="Roboto"/>
                <a:sym typeface="Roboto"/>
              </a:rPr>
              <a:t> </a:t>
            </a:r>
            <a:endParaRPr sz="1400">
              <a:solidFill>
                <a:srgbClr val="505050"/>
              </a:solidFill>
              <a:latin typeface="Roboto"/>
              <a:ea typeface="Roboto"/>
              <a:cs typeface="Roboto"/>
              <a:sym typeface="Roboto"/>
            </a:endParaRPr>
          </a:p>
          <a:p>
            <a:pPr marL="342900" lvl="0" indent="-203200" algn="l" rtl="0">
              <a:spcBef>
                <a:spcPts val="0"/>
              </a:spcBef>
              <a:spcAft>
                <a:spcPts val="0"/>
              </a:spcAft>
              <a:buClr>
                <a:srgbClr val="505050"/>
              </a:buClr>
              <a:buSzPts val="1400"/>
              <a:buFont typeface="Roboto"/>
              <a:buChar char="●"/>
            </a:pPr>
            <a:r>
              <a:rPr lang="en" sz="1400">
                <a:solidFill>
                  <a:srgbClr val="505050"/>
                </a:solidFill>
                <a:latin typeface="Roboto"/>
                <a:ea typeface="Roboto"/>
                <a:cs typeface="Roboto"/>
                <a:sym typeface="Roboto"/>
              </a:rPr>
              <a:t>Why aren’t they eating?</a:t>
            </a:r>
            <a:endParaRPr sz="1400">
              <a:solidFill>
                <a:srgbClr val="505050"/>
              </a:solidFill>
              <a:latin typeface="Roboto"/>
              <a:ea typeface="Roboto"/>
              <a:cs typeface="Roboto"/>
              <a:sym typeface="Roboto"/>
            </a:endParaRPr>
          </a:p>
          <a:p>
            <a:pPr marL="457200" lvl="0" indent="0" algn="l" rtl="0">
              <a:spcBef>
                <a:spcPts val="0"/>
              </a:spcBef>
              <a:spcAft>
                <a:spcPts val="0"/>
              </a:spcAft>
              <a:buClr>
                <a:schemeClr val="dk1"/>
              </a:buClr>
              <a:buSzPts val="1100"/>
              <a:buFont typeface="Arial"/>
              <a:buNone/>
            </a:pPr>
            <a:endParaRPr sz="14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b="1">
                <a:solidFill>
                  <a:srgbClr val="505050"/>
                </a:solidFill>
                <a:latin typeface="Roboto"/>
                <a:ea typeface="Roboto"/>
                <a:cs typeface="Roboto"/>
                <a:sym typeface="Roboto"/>
              </a:rPr>
              <a:t>Shift control from pre-determined to self-determination, go mobile </a:t>
            </a:r>
            <a:endParaRPr sz="1400" b="1">
              <a:solidFill>
                <a:srgbClr val="505050"/>
              </a:solidFill>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1680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97b57a9cd4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97b57a9cd4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Choices </a:t>
            </a:r>
            <a:endParaRPr b="1">
              <a:solidFill>
                <a:schemeClr val="dk1"/>
              </a:solidFill>
              <a:latin typeface="Roboto"/>
              <a:ea typeface="Roboto"/>
              <a:cs typeface="Roboto"/>
              <a:sym typeface="Roboto"/>
            </a:endParaRPr>
          </a:p>
          <a:p>
            <a:pPr marL="914400" lvl="1" indent="-317500" algn="l" rtl="0">
              <a:lnSpc>
                <a:spcPct val="120000"/>
              </a:lnSpc>
              <a:spcBef>
                <a:spcPts val="0"/>
              </a:spcBef>
              <a:spcAft>
                <a:spcPts val="0"/>
              </a:spcAft>
              <a:buClr>
                <a:schemeClr val="dk1"/>
              </a:buClr>
              <a:buSzPts val="1400"/>
              <a:buFont typeface="Roboto Light"/>
              <a:buChar char="○"/>
            </a:pPr>
            <a:r>
              <a:rPr lang="en">
                <a:solidFill>
                  <a:schemeClr val="dk1"/>
                </a:solidFill>
                <a:latin typeface="Roboto Light"/>
                <a:ea typeface="Roboto Light"/>
                <a:cs typeface="Roboto Light"/>
                <a:sym typeface="Roboto Light"/>
              </a:rPr>
              <a:t>You want </a:t>
            </a:r>
            <a:r>
              <a:rPr lang="en" b="1">
                <a:solidFill>
                  <a:schemeClr val="dk1"/>
                </a:solidFill>
                <a:latin typeface="Roboto"/>
                <a:ea typeface="Roboto"/>
                <a:cs typeface="Roboto"/>
                <a:sym typeface="Roboto"/>
              </a:rPr>
              <a:t>as many Choices as you can</a:t>
            </a:r>
            <a:r>
              <a:rPr lang="en">
                <a:solidFill>
                  <a:schemeClr val="dk1"/>
                </a:solidFill>
                <a:latin typeface="Roboto Light"/>
                <a:ea typeface="Roboto Light"/>
                <a:cs typeface="Roboto Light"/>
                <a:sym typeface="Roboto Light"/>
              </a:rPr>
              <a:t> effectively </a:t>
            </a:r>
            <a:r>
              <a:rPr lang="en" b="1">
                <a:solidFill>
                  <a:schemeClr val="dk1"/>
                </a:solidFill>
                <a:latin typeface="Roboto"/>
                <a:ea typeface="Roboto"/>
                <a:cs typeface="Roboto"/>
                <a:sym typeface="Roboto"/>
              </a:rPr>
              <a:t>manage </a:t>
            </a:r>
            <a:r>
              <a:rPr lang="en">
                <a:solidFill>
                  <a:schemeClr val="dk1"/>
                </a:solidFill>
                <a:latin typeface="Roboto Light"/>
                <a:ea typeface="Roboto Light"/>
                <a:cs typeface="Roboto Light"/>
                <a:sym typeface="Roboto Light"/>
              </a:rPr>
              <a:t>from </a:t>
            </a:r>
            <a:r>
              <a:rPr lang="en" b="1">
                <a:solidFill>
                  <a:schemeClr val="dk1"/>
                </a:solidFill>
                <a:latin typeface="Roboto"/>
                <a:ea typeface="Roboto"/>
                <a:cs typeface="Roboto"/>
                <a:sym typeface="Roboto"/>
              </a:rPr>
              <a:t>supply </a:t>
            </a:r>
            <a:r>
              <a:rPr lang="en">
                <a:solidFill>
                  <a:schemeClr val="dk1"/>
                </a:solidFill>
                <a:latin typeface="Roboto Light"/>
                <a:ea typeface="Roboto Light"/>
                <a:cs typeface="Roboto Light"/>
                <a:sym typeface="Roboto Light"/>
              </a:rPr>
              <a:t>and </a:t>
            </a:r>
            <a:r>
              <a:rPr lang="en" b="1">
                <a:solidFill>
                  <a:schemeClr val="dk1"/>
                </a:solidFill>
                <a:latin typeface="Roboto"/>
                <a:ea typeface="Roboto"/>
                <a:cs typeface="Roboto"/>
                <a:sym typeface="Roboto"/>
              </a:rPr>
              <a:t>labor </a:t>
            </a:r>
            <a:r>
              <a:rPr lang="en">
                <a:solidFill>
                  <a:schemeClr val="dk1"/>
                </a:solidFill>
                <a:latin typeface="Roboto Light"/>
                <a:ea typeface="Roboto Light"/>
                <a:cs typeface="Roboto Light"/>
                <a:sym typeface="Roboto Light"/>
              </a:rPr>
              <a:t>standpoint:</a:t>
            </a:r>
            <a:endParaRPr>
              <a:solidFill>
                <a:schemeClr val="dk1"/>
              </a:solidFill>
              <a:latin typeface="Roboto Light"/>
              <a:ea typeface="Roboto Light"/>
              <a:cs typeface="Roboto Light"/>
              <a:sym typeface="Roboto Light"/>
            </a:endParaRPr>
          </a:p>
          <a:p>
            <a:pPr marL="914400" lvl="1" indent="-304800" algn="l" rtl="0">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But</a:t>
            </a:r>
            <a:r>
              <a:rPr lang="en" sz="1200" b="1">
                <a:solidFill>
                  <a:schemeClr val="dk1"/>
                </a:solidFill>
                <a:latin typeface="Roboto"/>
                <a:ea typeface="Roboto"/>
                <a:cs typeface="Roboto"/>
                <a:sym typeface="Roboto"/>
              </a:rPr>
              <a:t> another part of choice</a:t>
            </a:r>
            <a:r>
              <a:rPr lang="en" sz="1200">
                <a:solidFill>
                  <a:schemeClr val="dk1"/>
                </a:solidFill>
                <a:latin typeface="Roboto Light"/>
                <a:ea typeface="Roboto Light"/>
                <a:cs typeface="Roboto Light"/>
                <a:sym typeface="Roboto Light"/>
              </a:rPr>
              <a:t> is are your resident’s or patient’s </a:t>
            </a:r>
            <a:r>
              <a:rPr lang="en" sz="1200" b="1">
                <a:solidFill>
                  <a:schemeClr val="dk1"/>
                </a:solidFill>
                <a:latin typeface="Roboto"/>
                <a:ea typeface="Roboto"/>
                <a:cs typeface="Roboto"/>
                <a:sym typeface="Roboto"/>
              </a:rPr>
              <a:t>food preferences obtained and adhered to</a:t>
            </a:r>
            <a:r>
              <a:rPr lang="en"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marL="457200" lvl="0" indent="0" algn="l" rtl="0">
              <a:spcBef>
                <a:spcPts val="1000"/>
              </a:spcBef>
              <a:spcAft>
                <a:spcPts val="0"/>
              </a:spcAft>
              <a:buClr>
                <a:schemeClr val="dk1"/>
              </a:buClr>
              <a:buSzPts val="1100"/>
              <a:buFont typeface="Arial"/>
              <a:buNone/>
            </a:pPr>
            <a:r>
              <a:rPr lang="en" sz="1200">
                <a:solidFill>
                  <a:schemeClr val="dk1"/>
                </a:solidFill>
                <a:latin typeface="Roboto Light"/>
                <a:ea typeface="Roboto Light"/>
                <a:cs typeface="Roboto Light"/>
                <a:sym typeface="Roboto Light"/>
              </a:rPr>
              <a:t>One way to do this if you don't have this through technology is by setting up a </a:t>
            </a:r>
            <a:r>
              <a:rPr lang="en" sz="1200" b="1">
                <a:solidFill>
                  <a:schemeClr val="dk1"/>
                </a:solidFill>
                <a:latin typeface="Roboto"/>
                <a:ea typeface="Roboto"/>
                <a:cs typeface="Roboto"/>
                <a:sym typeface="Roboto"/>
              </a:rPr>
              <a:t>Buffet or Trayline on Wheels and “customizing” at last minute to individaul order requests</a:t>
            </a:r>
            <a:endParaRPr sz="1200" b="1">
              <a:solidFill>
                <a:schemeClr val="dk1"/>
              </a:solidFill>
              <a:latin typeface="Roboto"/>
              <a:ea typeface="Roboto"/>
              <a:cs typeface="Roboto"/>
              <a:sym typeface="Roboto"/>
            </a:endParaRPr>
          </a:p>
          <a:p>
            <a:pPr marL="914400" lvl="0"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See in pic offering burgers with choice of topping. Plated fresh in hall so food is fresh / hot (not soggy bread and limp lettuce) and ability to offer individualized choices </a:t>
            </a:r>
            <a:endParaRPr sz="1200">
              <a:solidFill>
                <a:schemeClr val="dk1"/>
              </a:solidFill>
              <a:latin typeface="Roboto Light"/>
              <a:ea typeface="Roboto Light"/>
              <a:cs typeface="Roboto Light"/>
              <a:sym typeface="Roboto Light"/>
            </a:endParaRPr>
          </a:p>
          <a:p>
            <a:pPr marL="1828800" lvl="0" indent="-304800" algn="l" rtl="0">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Next week → Culinary team will have ideas for how to transport dishes and serve them to maximize food quality and temp</a:t>
            </a:r>
            <a:endParaRPr sz="1200">
              <a:solidFill>
                <a:schemeClr val="dk1"/>
              </a:solidFill>
              <a:latin typeface="Roboto Light"/>
              <a:ea typeface="Roboto Light"/>
              <a:cs typeface="Roboto Light"/>
              <a:sym typeface="Roboto Light"/>
            </a:endParaRPr>
          </a:p>
          <a:p>
            <a:pPr marL="0" lvl="0" indent="0" algn="l" rtl="0">
              <a:spcBef>
                <a:spcPts val="100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2139812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91525684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91525684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a:solidFill>
                  <a:schemeClr val="dk1"/>
                </a:solidFill>
                <a:latin typeface="Roboto Medium"/>
                <a:ea typeface="Roboto Medium"/>
                <a:cs typeface="Roboto Medium"/>
                <a:sym typeface="Roboto Medium"/>
              </a:rPr>
              <a:t>Even if confined to serving residents in room, still need to stress a dignified dining experience </a:t>
            </a:r>
            <a:endParaRPr>
              <a:solidFill>
                <a:schemeClr val="dk1"/>
              </a:solidFill>
              <a:latin typeface="Roboto Medium"/>
              <a:ea typeface="Roboto Medium"/>
              <a:cs typeface="Roboto Medium"/>
              <a:sym typeface="Roboto Medium"/>
            </a:endParaRPr>
          </a:p>
          <a:p>
            <a:pPr marL="0" lvl="0" indent="0" algn="l" rtl="0">
              <a:lnSpc>
                <a:spcPct val="120000"/>
              </a:lnSpc>
              <a:spcBef>
                <a:spcPts val="0"/>
              </a:spcBef>
              <a:spcAft>
                <a:spcPts val="0"/>
              </a:spcAft>
              <a:buNone/>
            </a:pPr>
            <a:r>
              <a:rPr lang="en">
                <a:solidFill>
                  <a:schemeClr val="dk1"/>
                </a:solidFill>
                <a:latin typeface="Roboto Medium"/>
                <a:ea typeface="Roboto Medium"/>
                <a:cs typeface="Roboto Medium"/>
                <a:sym typeface="Roboto Medium"/>
              </a:rPr>
              <a:t>At first, everyone flipped to serving on styrofoam with IW flimsy plastic sporks. That was fine to get us through at first….but let’s dive deeper bc we all know, this is a much longer term situation.</a:t>
            </a:r>
            <a:endParaRPr>
              <a:solidFill>
                <a:schemeClr val="dk1"/>
              </a:solidFill>
              <a:latin typeface="Roboto Medium"/>
              <a:ea typeface="Roboto Medium"/>
              <a:cs typeface="Roboto Medium"/>
              <a:sym typeface="Roboto Medium"/>
            </a:endParaRPr>
          </a:p>
          <a:p>
            <a:pPr marL="0" lvl="0" indent="0" algn="l" rtl="0">
              <a:lnSpc>
                <a:spcPct val="120000"/>
              </a:lnSpc>
              <a:spcBef>
                <a:spcPts val="0"/>
              </a:spcBef>
              <a:spcAft>
                <a:spcPts val="0"/>
              </a:spcAft>
              <a:buNone/>
            </a:pPr>
            <a:endParaRPr>
              <a:solidFill>
                <a:schemeClr val="dk1"/>
              </a:solidFill>
            </a:endParaRPr>
          </a:p>
          <a:p>
            <a:pPr marL="0" lvl="0" indent="0" algn="l" rtl="0">
              <a:lnSpc>
                <a:spcPct val="120000"/>
              </a:lnSpc>
              <a:spcBef>
                <a:spcPts val="0"/>
              </a:spcBef>
              <a:spcAft>
                <a:spcPts val="0"/>
              </a:spcAft>
              <a:buNone/>
            </a:pPr>
            <a:r>
              <a:rPr lang="en" b="1">
                <a:solidFill>
                  <a:schemeClr val="dk1"/>
                </a:solidFill>
              </a:rPr>
              <a:t>MENU  </a:t>
            </a:r>
            <a:endParaRPr b="1">
              <a:solidFill>
                <a:schemeClr val="dk1"/>
              </a:solidFill>
            </a:endParaRPr>
          </a:p>
          <a:p>
            <a:pPr marL="457200" lvl="0" indent="-304800" algn="l" rtl="0">
              <a:lnSpc>
                <a:spcPct val="120000"/>
              </a:lnSpc>
              <a:spcBef>
                <a:spcPts val="0"/>
              </a:spcBef>
              <a:spcAft>
                <a:spcPts val="0"/>
              </a:spcAft>
              <a:buSzPts val="1200"/>
              <a:buFont typeface="Roboto Light"/>
              <a:buChar char="●"/>
            </a:pPr>
            <a:r>
              <a:rPr lang="en" sz="1200">
                <a:solidFill>
                  <a:schemeClr val="dk1"/>
                </a:solidFill>
                <a:latin typeface="Roboto Light"/>
                <a:ea typeface="Roboto Light"/>
                <a:cs typeface="Roboto Light"/>
                <a:sym typeface="Roboto Light"/>
              </a:rPr>
              <a:t>We know many have had to </a:t>
            </a:r>
            <a:r>
              <a:rPr lang="en" sz="1200" b="1">
                <a:solidFill>
                  <a:schemeClr val="dk1"/>
                </a:solidFill>
                <a:latin typeface="Roboto"/>
                <a:ea typeface="Roboto"/>
                <a:cs typeface="Roboto"/>
                <a:sym typeface="Roboto"/>
              </a:rPr>
              <a:t>reduced the number of total menu items</a:t>
            </a:r>
            <a:r>
              <a:rPr lang="en" sz="1200">
                <a:solidFill>
                  <a:schemeClr val="dk1"/>
                </a:solidFill>
                <a:latin typeface="Roboto Light"/>
                <a:ea typeface="Roboto Light"/>
                <a:cs typeface="Roboto Light"/>
                <a:sym typeface="Roboto Light"/>
              </a:rPr>
              <a:t>, and </a:t>
            </a:r>
            <a:r>
              <a:rPr lang="en" sz="1200" b="1">
                <a:solidFill>
                  <a:schemeClr val="dk1"/>
                </a:solidFill>
                <a:latin typeface="Roboto"/>
                <a:ea typeface="Roboto"/>
                <a:cs typeface="Roboto"/>
                <a:sym typeface="Roboto"/>
              </a:rPr>
              <a:t>overall variety</a:t>
            </a:r>
            <a:r>
              <a:rPr lang="en" sz="1200">
                <a:solidFill>
                  <a:schemeClr val="dk1"/>
                </a:solidFill>
                <a:latin typeface="Roboto Light"/>
                <a:ea typeface="Roboto Light"/>
                <a:cs typeface="Roboto Light"/>
                <a:sym typeface="Roboto Light"/>
              </a:rPr>
              <a:t> due to COVID. Also removed customization / cook to order options. </a:t>
            </a:r>
            <a:endParaRPr sz="1200">
              <a:solidFill>
                <a:schemeClr val="dk1"/>
              </a:solidFill>
              <a:latin typeface="Roboto Light"/>
              <a:ea typeface="Roboto Light"/>
              <a:cs typeface="Roboto Light"/>
              <a:sym typeface="Roboto Light"/>
            </a:endParaRPr>
          </a:p>
          <a:p>
            <a:pPr marL="457200" lvl="0" indent="0" algn="l" rtl="0">
              <a:lnSpc>
                <a:spcPct val="120000"/>
              </a:lnSpc>
              <a:spcBef>
                <a:spcPts val="0"/>
              </a:spcBef>
              <a:spcAft>
                <a:spcPts val="0"/>
              </a:spcAft>
              <a:buNone/>
            </a:pPr>
            <a:endParaRPr sz="1200">
              <a:solidFill>
                <a:schemeClr val="dk1"/>
              </a:solidFill>
              <a:latin typeface="Roboto Light"/>
              <a:ea typeface="Roboto Light"/>
              <a:cs typeface="Roboto Light"/>
              <a:sym typeface="Roboto Light"/>
            </a:endParaRPr>
          </a:p>
          <a:p>
            <a:pPr marL="914400" lvl="1" indent="-304800" algn="l" rtl="0">
              <a:lnSpc>
                <a:spcPct val="120000"/>
              </a:lnSpc>
              <a:spcBef>
                <a:spcPts val="0"/>
              </a:spcBef>
              <a:spcAft>
                <a:spcPts val="0"/>
              </a:spcAft>
              <a:buSzPts val="1200"/>
              <a:buFont typeface="Roboto Light"/>
              <a:buChar char="○"/>
            </a:pPr>
            <a:r>
              <a:rPr lang="en" sz="1200">
                <a:solidFill>
                  <a:schemeClr val="dk1"/>
                </a:solidFill>
                <a:latin typeface="Roboto Light"/>
                <a:ea typeface="Roboto Light"/>
                <a:cs typeface="Roboto Light"/>
                <a:sym typeface="Roboto Light"/>
              </a:rPr>
              <a:t>Sure, this is </a:t>
            </a:r>
            <a:r>
              <a:rPr lang="en" sz="1200" b="1">
                <a:solidFill>
                  <a:schemeClr val="dk1"/>
                </a:solidFill>
                <a:latin typeface="Roboto"/>
                <a:ea typeface="Roboto"/>
                <a:cs typeface="Roboto"/>
                <a:sym typeface="Roboto"/>
              </a:rPr>
              <a:t>effective </a:t>
            </a:r>
            <a:r>
              <a:rPr lang="en" sz="1200">
                <a:solidFill>
                  <a:schemeClr val="dk1"/>
                </a:solidFill>
                <a:latin typeface="Roboto Light"/>
                <a:ea typeface="Roboto Light"/>
                <a:cs typeface="Roboto Light"/>
                <a:sym typeface="Roboto Light"/>
              </a:rPr>
              <a:t>way to </a:t>
            </a:r>
            <a:r>
              <a:rPr lang="en" sz="1200" b="1">
                <a:solidFill>
                  <a:schemeClr val="dk1"/>
                </a:solidFill>
                <a:latin typeface="Roboto"/>
                <a:ea typeface="Roboto"/>
                <a:cs typeface="Roboto"/>
                <a:sym typeface="Roboto"/>
              </a:rPr>
              <a:t>protect</a:t>
            </a:r>
            <a:r>
              <a:rPr lang="en" sz="1200">
                <a:solidFill>
                  <a:schemeClr val="dk1"/>
                </a:solidFill>
                <a:latin typeface="Roboto Light"/>
                <a:ea typeface="Roboto Light"/>
                <a:cs typeface="Roboto Light"/>
                <a:sym typeface="Roboto Light"/>
              </a:rPr>
              <a:t> against </a:t>
            </a:r>
            <a:r>
              <a:rPr lang="en" sz="1200" b="1">
                <a:solidFill>
                  <a:schemeClr val="dk1"/>
                </a:solidFill>
                <a:latin typeface="Roboto"/>
                <a:ea typeface="Roboto"/>
                <a:cs typeface="Roboto"/>
                <a:sym typeface="Roboto"/>
              </a:rPr>
              <a:t>supply chain and staffing issues</a:t>
            </a:r>
            <a:r>
              <a:rPr lang="en" sz="1200">
                <a:solidFill>
                  <a:schemeClr val="dk1"/>
                </a:solidFill>
                <a:latin typeface="Roboto Light"/>
                <a:ea typeface="Roboto Light"/>
                <a:cs typeface="Roboto Light"/>
                <a:sym typeface="Roboto Light"/>
              </a:rPr>
              <a:t> and avoiding having </a:t>
            </a:r>
            <a:r>
              <a:rPr lang="en" sz="1200" b="1">
                <a:solidFill>
                  <a:schemeClr val="dk1"/>
                </a:solidFill>
                <a:latin typeface="Roboto"/>
                <a:ea typeface="Roboto"/>
                <a:cs typeface="Roboto"/>
                <a:sym typeface="Roboto"/>
              </a:rPr>
              <a:t>cash flow</a:t>
            </a:r>
            <a:r>
              <a:rPr lang="en" sz="1200">
                <a:solidFill>
                  <a:schemeClr val="dk1"/>
                </a:solidFill>
                <a:latin typeface="Roboto Light"/>
                <a:ea typeface="Roboto Light"/>
                <a:cs typeface="Roboto Light"/>
                <a:sym typeface="Roboto Light"/>
              </a:rPr>
              <a:t> tied up with </a:t>
            </a:r>
            <a:r>
              <a:rPr lang="en" sz="1200" b="1">
                <a:solidFill>
                  <a:schemeClr val="dk1"/>
                </a:solidFill>
                <a:latin typeface="Roboto"/>
                <a:ea typeface="Roboto"/>
                <a:cs typeface="Roboto"/>
                <a:sym typeface="Roboto"/>
              </a:rPr>
              <a:t>inventory</a:t>
            </a:r>
            <a:r>
              <a:rPr lang="en" sz="1200">
                <a:solidFill>
                  <a:schemeClr val="dk1"/>
                </a:solidFill>
                <a:latin typeface="Roboto Light"/>
                <a:ea typeface="Roboto Light"/>
                <a:cs typeface="Roboto Light"/>
                <a:sym typeface="Roboto Light"/>
              </a:rPr>
              <a:t>, but what are the </a:t>
            </a:r>
            <a:r>
              <a:rPr lang="en" sz="1200" b="1">
                <a:solidFill>
                  <a:schemeClr val="dk1"/>
                </a:solidFill>
                <a:latin typeface="Roboto"/>
                <a:ea typeface="Roboto"/>
                <a:cs typeface="Roboto"/>
                <a:sym typeface="Roboto"/>
              </a:rPr>
              <a:t>effects </a:t>
            </a:r>
            <a:r>
              <a:rPr lang="en" sz="1200">
                <a:solidFill>
                  <a:schemeClr val="dk1"/>
                </a:solidFill>
                <a:latin typeface="Roboto Light"/>
                <a:ea typeface="Roboto Light"/>
                <a:cs typeface="Roboto Light"/>
                <a:sym typeface="Roboto Light"/>
              </a:rPr>
              <a:t>of this on your dining </a:t>
            </a:r>
            <a:r>
              <a:rPr lang="en" sz="1200" b="1">
                <a:solidFill>
                  <a:schemeClr val="dk1"/>
                </a:solidFill>
                <a:latin typeface="Roboto"/>
                <a:ea typeface="Roboto"/>
                <a:cs typeface="Roboto"/>
                <a:sym typeface="Roboto"/>
              </a:rPr>
              <a:t>experience</a:t>
            </a:r>
            <a:r>
              <a:rPr lang="en" sz="1200">
                <a:solidFill>
                  <a:schemeClr val="dk1"/>
                </a:solidFill>
                <a:latin typeface="Roboto Light"/>
                <a:ea typeface="Roboto Light"/>
                <a:cs typeface="Roboto Light"/>
                <a:sym typeface="Roboto Light"/>
              </a:rPr>
              <a:t>? These were put in place to help ensure you could continue to provide meals but do you residents / patients / guests understand the why” First step is to communicate the “why” for the reductions but then consider if if there are other ways around this.</a:t>
            </a:r>
            <a:endParaRPr sz="1200">
              <a:solidFill>
                <a:schemeClr val="dk1"/>
              </a:solidFill>
              <a:latin typeface="Roboto Light"/>
              <a:ea typeface="Roboto Light"/>
              <a:cs typeface="Roboto Light"/>
              <a:sym typeface="Roboto Light"/>
            </a:endParaRPr>
          </a:p>
          <a:p>
            <a:pPr marL="1371600" lvl="0" indent="0" algn="l" rtl="0">
              <a:lnSpc>
                <a:spcPct val="120000"/>
              </a:lnSpc>
              <a:spcBef>
                <a:spcPts val="0"/>
              </a:spcBef>
              <a:spcAft>
                <a:spcPts val="0"/>
              </a:spcAft>
              <a:buNone/>
            </a:pPr>
            <a:endParaRPr sz="1200">
              <a:solidFill>
                <a:schemeClr val="dk1"/>
              </a:solidFill>
              <a:latin typeface="Roboto Light"/>
              <a:ea typeface="Roboto Light"/>
              <a:cs typeface="Roboto Light"/>
              <a:sym typeface="Roboto Light"/>
            </a:endParaRPr>
          </a:p>
          <a:p>
            <a:pPr marL="1371600" lvl="2"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As residents </a:t>
            </a:r>
            <a:r>
              <a:rPr lang="en" sz="1200" b="1">
                <a:solidFill>
                  <a:schemeClr val="dk1"/>
                </a:solidFill>
                <a:latin typeface="Roboto"/>
                <a:ea typeface="Roboto"/>
                <a:cs typeface="Roboto"/>
                <a:sym typeface="Roboto"/>
              </a:rPr>
              <a:t>consider the menu</a:t>
            </a:r>
            <a:r>
              <a:rPr lang="en" sz="1200">
                <a:solidFill>
                  <a:schemeClr val="dk1"/>
                </a:solidFill>
                <a:latin typeface="Roboto Light"/>
                <a:ea typeface="Roboto Light"/>
                <a:cs typeface="Roboto Light"/>
                <a:sym typeface="Roboto Light"/>
              </a:rPr>
              <a:t>, is it </a:t>
            </a:r>
            <a:r>
              <a:rPr lang="en" sz="1200" b="1">
                <a:solidFill>
                  <a:schemeClr val="dk1"/>
                </a:solidFill>
                <a:latin typeface="Roboto"/>
                <a:ea typeface="Roboto"/>
                <a:cs typeface="Roboto"/>
                <a:sym typeface="Roboto"/>
              </a:rPr>
              <a:t>appealing</a:t>
            </a:r>
            <a:r>
              <a:rPr lang="en"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marL="1828800" lvl="3"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If you have reduced the menu, it should focus on patient or resident favorites -- the hot items</a:t>
            </a:r>
            <a:endParaRPr sz="1200">
              <a:solidFill>
                <a:schemeClr val="dk1"/>
              </a:solidFill>
              <a:latin typeface="Roboto Light"/>
              <a:ea typeface="Roboto Light"/>
              <a:cs typeface="Roboto Light"/>
              <a:sym typeface="Roboto Light"/>
            </a:endParaRPr>
          </a:p>
          <a:p>
            <a:pPr marL="1371600" lvl="2"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Is it </a:t>
            </a:r>
            <a:r>
              <a:rPr lang="en" sz="1200" b="1">
                <a:solidFill>
                  <a:schemeClr val="dk1"/>
                </a:solidFill>
                <a:latin typeface="Roboto"/>
                <a:ea typeface="Roboto"/>
                <a:cs typeface="Roboto"/>
                <a:sym typeface="Roboto"/>
              </a:rPr>
              <a:t>redundant</a:t>
            </a:r>
            <a:r>
              <a:rPr lang="en"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marL="1371600" lvl="2"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Have you </a:t>
            </a:r>
            <a:r>
              <a:rPr lang="en" sz="1200" b="1">
                <a:solidFill>
                  <a:schemeClr val="dk1"/>
                </a:solidFill>
                <a:latin typeface="Roboto"/>
                <a:ea typeface="Roboto"/>
                <a:cs typeface="Roboto"/>
                <a:sym typeface="Roboto"/>
              </a:rPr>
              <a:t>changed it recently</a:t>
            </a:r>
            <a:r>
              <a:rPr lang="en"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marL="457200" lvl="0" indent="0" algn="l" rtl="0">
              <a:spcBef>
                <a:spcPts val="0"/>
              </a:spcBef>
              <a:spcAft>
                <a:spcPts val="0"/>
              </a:spcAft>
              <a:buNone/>
            </a:pPr>
            <a:endParaRPr sz="1200">
              <a:solidFill>
                <a:schemeClr val="dk1"/>
              </a:solidFill>
              <a:latin typeface="Roboto Light"/>
              <a:ea typeface="Roboto Light"/>
              <a:cs typeface="Roboto Light"/>
              <a:sym typeface="Roboto Light"/>
            </a:endParaRPr>
          </a:p>
          <a:p>
            <a:pPr marL="914400" lvl="1"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What</a:t>
            </a:r>
            <a:r>
              <a:rPr lang="en" sz="1200" b="1">
                <a:solidFill>
                  <a:schemeClr val="dk1"/>
                </a:solidFill>
                <a:latin typeface="Roboto"/>
                <a:ea typeface="Roboto"/>
                <a:cs typeface="Roboto"/>
                <a:sym typeface="Roboto"/>
              </a:rPr>
              <a:t> types of products / recipes on menu</a:t>
            </a:r>
            <a:r>
              <a:rPr lang="en"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marL="1371600" lvl="2"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Is menu mainly made from </a:t>
            </a:r>
            <a:r>
              <a:rPr lang="en" sz="1200" b="1">
                <a:solidFill>
                  <a:schemeClr val="dk1"/>
                </a:solidFill>
                <a:latin typeface="Roboto"/>
                <a:ea typeface="Roboto"/>
                <a:cs typeface="Roboto"/>
                <a:sym typeface="Roboto"/>
              </a:rPr>
              <a:t>convenience </a:t>
            </a:r>
            <a:r>
              <a:rPr lang="en" sz="1200">
                <a:solidFill>
                  <a:schemeClr val="dk1"/>
                </a:solidFill>
                <a:latin typeface="Roboto Light"/>
                <a:ea typeface="Roboto Light"/>
                <a:cs typeface="Roboto Light"/>
                <a:sym typeface="Roboto Light"/>
              </a:rPr>
              <a:t>/ s</a:t>
            </a:r>
            <a:r>
              <a:rPr lang="en" sz="1200" b="1">
                <a:solidFill>
                  <a:schemeClr val="dk1"/>
                </a:solidFill>
                <a:latin typeface="Roboto"/>
                <a:ea typeface="Roboto"/>
                <a:cs typeface="Roboto"/>
                <a:sym typeface="Roboto"/>
              </a:rPr>
              <a:t>peed scratch</a:t>
            </a:r>
            <a:r>
              <a:rPr lang="en" sz="1200">
                <a:solidFill>
                  <a:schemeClr val="dk1"/>
                </a:solidFill>
                <a:latin typeface="Roboto Light"/>
                <a:ea typeface="Roboto Light"/>
                <a:cs typeface="Roboto Light"/>
                <a:sym typeface="Roboto Light"/>
              </a:rPr>
              <a:t> / </a:t>
            </a:r>
            <a:r>
              <a:rPr lang="en" sz="1200" b="1">
                <a:solidFill>
                  <a:schemeClr val="dk1"/>
                </a:solidFill>
                <a:latin typeface="Roboto"/>
                <a:ea typeface="Roboto"/>
                <a:cs typeface="Roboto"/>
                <a:sym typeface="Roboto"/>
              </a:rPr>
              <a:t>scratch </a:t>
            </a:r>
            <a:r>
              <a:rPr lang="en" sz="1200">
                <a:solidFill>
                  <a:schemeClr val="dk1"/>
                </a:solidFill>
                <a:latin typeface="Roboto Light"/>
                <a:ea typeface="Roboto Light"/>
                <a:cs typeface="Roboto Light"/>
                <a:sym typeface="Roboto Light"/>
              </a:rPr>
              <a:t>items?</a:t>
            </a:r>
            <a:endParaRPr sz="1200">
              <a:solidFill>
                <a:schemeClr val="dk1"/>
              </a:solidFill>
              <a:latin typeface="Roboto Light"/>
              <a:ea typeface="Roboto Light"/>
              <a:cs typeface="Roboto Light"/>
              <a:sym typeface="Roboto Light"/>
            </a:endParaRPr>
          </a:p>
          <a:p>
            <a:pPr marL="1828800" lvl="3"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Many foodservice operators who </a:t>
            </a:r>
            <a:r>
              <a:rPr lang="en" sz="1200" b="1">
                <a:solidFill>
                  <a:schemeClr val="dk1"/>
                </a:solidFill>
                <a:latin typeface="Roboto"/>
                <a:ea typeface="Roboto"/>
                <a:cs typeface="Roboto"/>
                <a:sym typeface="Roboto"/>
              </a:rPr>
              <a:t>previously</a:t>
            </a:r>
            <a:r>
              <a:rPr lang="en" sz="1200">
                <a:solidFill>
                  <a:schemeClr val="dk1"/>
                </a:solidFill>
                <a:latin typeface="Roboto Light"/>
                <a:ea typeface="Roboto Light"/>
                <a:cs typeface="Roboto Light"/>
                <a:sym typeface="Roboto Light"/>
              </a:rPr>
              <a:t> had </a:t>
            </a:r>
            <a:r>
              <a:rPr lang="en" sz="1200" b="1">
                <a:solidFill>
                  <a:schemeClr val="dk1"/>
                </a:solidFill>
                <a:latin typeface="Roboto"/>
                <a:ea typeface="Roboto"/>
                <a:cs typeface="Roboto"/>
                <a:sym typeface="Roboto"/>
              </a:rPr>
              <a:t>cooked from-scratch </a:t>
            </a:r>
            <a:r>
              <a:rPr lang="en" sz="1200">
                <a:solidFill>
                  <a:schemeClr val="dk1"/>
                </a:solidFill>
                <a:latin typeface="Roboto Light"/>
                <a:ea typeface="Roboto Light"/>
                <a:cs typeface="Roboto Light"/>
                <a:sym typeface="Roboto Light"/>
              </a:rPr>
              <a:t>are </a:t>
            </a:r>
            <a:r>
              <a:rPr lang="en" sz="1200" b="1">
                <a:solidFill>
                  <a:schemeClr val="dk1"/>
                </a:solidFill>
                <a:latin typeface="Roboto"/>
                <a:ea typeface="Roboto"/>
                <a:cs typeface="Roboto"/>
                <a:sym typeface="Roboto"/>
              </a:rPr>
              <a:t>relying on and finding success</a:t>
            </a:r>
            <a:r>
              <a:rPr lang="en" sz="1200">
                <a:solidFill>
                  <a:schemeClr val="dk1"/>
                </a:solidFill>
                <a:latin typeface="Roboto Light"/>
                <a:ea typeface="Roboto Light"/>
                <a:cs typeface="Roboto Light"/>
                <a:sym typeface="Roboto Light"/>
              </a:rPr>
              <a:t> using more </a:t>
            </a:r>
            <a:r>
              <a:rPr lang="en" sz="1200" b="1">
                <a:solidFill>
                  <a:schemeClr val="dk1"/>
                </a:solidFill>
                <a:latin typeface="Roboto"/>
                <a:ea typeface="Roboto"/>
                <a:cs typeface="Roboto"/>
                <a:sym typeface="Roboto"/>
              </a:rPr>
              <a:t>speed-scratch</a:t>
            </a:r>
            <a:r>
              <a:rPr lang="en"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marL="2286000" lvl="4"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Starting with partially prepared recipe components -- such as sauces or braised meats --</a:t>
            </a:r>
            <a:r>
              <a:rPr lang="en" sz="1200" b="1">
                <a:solidFill>
                  <a:schemeClr val="dk1"/>
                </a:solidFill>
                <a:latin typeface="Roboto"/>
                <a:ea typeface="Roboto"/>
                <a:cs typeface="Roboto"/>
                <a:sym typeface="Roboto"/>
              </a:rPr>
              <a:t> allows kitchen staff to get more done with fewer labor</a:t>
            </a:r>
            <a:r>
              <a:rPr lang="en" sz="1200">
                <a:solidFill>
                  <a:schemeClr val="dk1"/>
                </a:solidFill>
                <a:latin typeface="Roboto Light"/>
                <a:ea typeface="Roboto Light"/>
                <a:cs typeface="Roboto Light"/>
                <a:sym typeface="Roboto Light"/>
              </a:rPr>
              <a:t> hours (</a:t>
            </a:r>
            <a:r>
              <a:rPr lang="en" sz="1200" b="1">
                <a:solidFill>
                  <a:schemeClr val="dk1"/>
                </a:solidFill>
                <a:latin typeface="Roboto"/>
                <a:ea typeface="Roboto"/>
                <a:cs typeface="Roboto"/>
                <a:sym typeface="Roboto"/>
              </a:rPr>
              <a:t>saving</a:t>
            </a:r>
            <a:r>
              <a:rPr lang="en" sz="1200">
                <a:solidFill>
                  <a:schemeClr val="dk1"/>
                </a:solidFill>
                <a:latin typeface="Roboto Light"/>
                <a:ea typeface="Roboto Light"/>
                <a:cs typeface="Roboto Light"/>
                <a:sym typeface="Roboto Light"/>
              </a:rPr>
              <a:t> labor </a:t>
            </a:r>
            <a:r>
              <a:rPr lang="en" sz="1200" b="1">
                <a:solidFill>
                  <a:schemeClr val="dk1"/>
                </a:solidFill>
                <a:latin typeface="Roboto"/>
                <a:ea typeface="Roboto"/>
                <a:cs typeface="Roboto"/>
                <a:sym typeface="Roboto"/>
              </a:rPr>
              <a:t>$</a:t>
            </a:r>
            <a:r>
              <a:rPr lang="en"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marL="2286000" lvl="4"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Can more easily take core menu and </a:t>
            </a:r>
            <a:r>
              <a:rPr lang="en" sz="1200" b="1">
                <a:solidFill>
                  <a:schemeClr val="dk1"/>
                </a:solidFill>
                <a:latin typeface="Roboto"/>
                <a:ea typeface="Roboto"/>
                <a:cs typeface="Roboto"/>
                <a:sym typeface="Roboto"/>
              </a:rPr>
              <a:t>adapt </a:t>
            </a:r>
            <a:r>
              <a:rPr lang="en" sz="1200">
                <a:solidFill>
                  <a:schemeClr val="dk1"/>
                </a:solidFill>
                <a:latin typeface="Roboto Light"/>
                <a:ea typeface="Roboto Light"/>
                <a:cs typeface="Roboto Light"/>
                <a:sym typeface="Roboto Light"/>
              </a:rPr>
              <a:t>to </a:t>
            </a:r>
            <a:r>
              <a:rPr lang="en" sz="1200" b="1">
                <a:solidFill>
                  <a:schemeClr val="dk1"/>
                </a:solidFill>
                <a:latin typeface="Roboto"/>
                <a:ea typeface="Roboto"/>
                <a:cs typeface="Roboto"/>
                <a:sym typeface="Roboto"/>
              </a:rPr>
              <a:t>incorporate seasonal flavors</a:t>
            </a:r>
            <a:endParaRPr sz="1200" b="1">
              <a:solidFill>
                <a:schemeClr val="dk1"/>
              </a:solidFill>
              <a:latin typeface="Roboto"/>
              <a:ea typeface="Roboto"/>
              <a:cs typeface="Roboto"/>
              <a:sym typeface="Roboto"/>
            </a:endParaRPr>
          </a:p>
          <a:p>
            <a:pPr marL="2286000" lvl="4"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Can </a:t>
            </a:r>
            <a:r>
              <a:rPr lang="en" sz="1200" b="1">
                <a:solidFill>
                  <a:schemeClr val="dk1"/>
                </a:solidFill>
                <a:latin typeface="Roboto"/>
                <a:ea typeface="Roboto"/>
                <a:cs typeface="Roboto"/>
                <a:sym typeface="Roboto"/>
              </a:rPr>
              <a:t>cross utilize</a:t>
            </a:r>
            <a:r>
              <a:rPr lang="en" sz="1200">
                <a:solidFill>
                  <a:schemeClr val="dk1"/>
                </a:solidFill>
                <a:latin typeface="Roboto Light"/>
                <a:ea typeface="Roboto Light"/>
                <a:cs typeface="Roboto Light"/>
                <a:sym typeface="Roboto Light"/>
              </a:rPr>
              <a:t> those core ingredients to </a:t>
            </a:r>
            <a:r>
              <a:rPr lang="en" sz="1200" b="1">
                <a:solidFill>
                  <a:schemeClr val="dk1"/>
                </a:solidFill>
                <a:latin typeface="Roboto"/>
                <a:ea typeface="Roboto"/>
                <a:cs typeface="Roboto"/>
                <a:sym typeface="Roboto"/>
              </a:rPr>
              <a:t>reduce inventory </a:t>
            </a:r>
            <a:r>
              <a:rPr lang="en" sz="1200">
                <a:solidFill>
                  <a:schemeClr val="dk1"/>
                </a:solidFill>
                <a:latin typeface="Roboto Light"/>
                <a:ea typeface="Roboto Light"/>
                <a:cs typeface="Roboto Light"/>
                <a:sym typeface="Roboto Light"/>
              </a:rPr>
              <a:t>(and </a:t>
            </a:r>
            <a:r>
              <a:rPr lang="en" sz="1200" b="1">
                <a:solidFill>
                  <a:schemeClr val="dk1"/>
                </a:solidFill>
                <a:latin typeface="Roboto"/>
                <a:ea typeface="Roboto"/>
                <a:cs typeface="Roboto"/>
                <a:sym typeface="Roboto"/>
              </a:rPr>
              <a:t>save inventory $</a:t>
            </a:r>
            <a:r>
              <a:rPr lang="en" sz="1200">
                <a:solidFill>
                  <a:schemeClr val="dk1"/>
                </a:solidFill>
                <a:latin typeface="Roboto Light"/>
                <a:ea typeface="Roboto Light"/>
                <a:cs typeface="Roboto Light"/>
                <a:sym typeface="Roboto Light"/>
              </a:rPr>
              <a:t>)</a:t>
            </a:r>
            <a:endParaRPr b="1">
              <a:solidFill>
                <a:schemeClr val="dk1"/>
              </a:solidFill>
              <a:latin typeface="Roboto"/>
              <a:ea typeface="Roboto"/>
              <a:cs typeface="Roboto"/>
              <a:sym typeface="Roboto"/>
            </a:endParaRPr>
          </a:p>
          <a:p>
            <a:pPr marL="1371600" lvl="2"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--&gt; Next week, chef’s will share more </a:t>
            </a:r>
            <a:endParaRPr>
              <a:solidFill>
                <a:schemeClr val="dk1"/>
              </a:solidFill>
              <a:latin typeface="Roboto Light"/>
              <a:ea typeface="Roboto Light"/>
              <a:cs typeface="Roboto Light"/>
              <a:sym typeface="Roboto Light"/>
            </a:endParaRPr>
          </a:p>
          <a:p>
            <a:pPr marL="1371600" lvl="2"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Can also often find recipes on manufacturer websites </a:t>
            </a:r>
            <a:endParaRPr>
              <a:solidFill>
                <a:schemeClr val="dk1"/>
              </a:solidFill>
              <a:latin typeface="Roboto Light"/>
              <a:ea typeface="Roboto Light"/>
              <a:cs typeface="Roboto Light"/>
              <a:sym typeface="Roboto Light"/>
            </a:endParaRPr>
          </a:p>
          <a:p>
            <a:pPr marL="1371600" lvl="2"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Consider having multiple menu variations -- convenience and speed-scratch, for example, and flipping to the option you need, based on labor or COVID status</a:t>
            </a:r>
            <a:endParaRPr>
              <a:solidFill>
                <a:schemeClr val="dk1"/>
              </a:solidFill>
              <a:latin typeface="Roboto Light"/>
              <a:ea typeface="Roboto Light"/>
              <a:cs typeface="Roboto Light"/>
              <a:sym typeface="Roboto Light"/>
            </a:endParaRPr>
          </a:p>
          <a:p>
            <a:pPr marL="0" lvl="0" indent="0" algn="l" rtl="0">
              <a:lnSpc>
                <a:spcPct val="120000"/>
              </a:lnSpc>
              <a:spcBef>
                <a:spcPts val="0"/>
              </a:spcBef>
              <a:spcAft>
                <a:spcPts val="0"/>
              </a:spcAft>
              <a:buNone/>
            </a:pPr>
            <a:endParaRPr>
              <a:solidFill>
                <a:schemeClr val="dk1"/>
              </a:solidFill>
              <a:latin typeface="Roboto Light"/>
              <a:ea typeface="Roboto Light"/>
              <a:cs typeface="Roboto Light"/>
              <a:sym typeface="Roboto Light"/>
            </a:endParaRPr>
          </a:p>
          <a:p>
            <a:pPr marL="914400" lvl="1" indent="-298450" algn="l" rtl="0">
              <a:lnSpc>
                <a:spcPct val="120000"/>
              </a:lnSpc>
              <a:spcBef>
                <a:spcPts val="0"/>
              </a:spcBef>
              <a:spcAft>
                <a:spcPts val="0"/>
              </a:spcAft>
              <a:buSzPts val="1100"/>
              <a:buFont typeface="Roboto Light"/>
              <a:buChar char="○"/>
            </a:pPr>
            <a:r>
              <a:rPr lang="en">
                <a:solidFill>
                  <a:schemeClr val="dk1"/>
                </a:solidFill>
                <a:latin typeface="Roboto Light"/>
                <a:ea typeface="Roboto Light"/>
                <a:cs typeface="Roboto Light"/>
                <a:sym typeface="Roboto Light"/>
              </a:rPr>
              <a:t>Can you  </a:t>
            </a:r>
            <a:r>
              <a:rPr lang="en" b="1">
                <a:solidFill>
                  <a:schemeClr val="dk1"/>
                </a:solidFill>
                <a:latin typeface="Roboto"/>
                <a:ea typeface="Roboto"/>
                <a:cs typeface="Roboto"/>
                <a:sym typeface="Roboto"/>
              </a:rPr>
              <a:t>elevate the always available menu </a:t>
            </a:r>
            <a:endParaRPr b="1">
              <a:solidFill>
                <a:schemeClr val="dk1"/>
              </a:solidFill>
              <a:latin typeface="Roboto"/>
              <a:ea typeface="Roboto"/>
              <a:cs typeface="Roboto"/>
              <a:sym typeface="Roboto"/>
            </a:endParaRPr>
          </a:p>
          <a:p>
            <a:pPr marL="1371600" lvl="2" indent="-298450" algn="l" rtl="0">
              <a:lnSpc>
                <a:spcPct val="120000"/>
              </a:lnSpc>
              <a:spcBef>
                <a:spcPts val="0"/>
              </a:spcBef>
              <a:spcAft>
                <a:spcPts val="0"/>
              </a:spcAft>
              <a:buSzPts val="1100"/>
              <a:buFont typeface="Roboto Light"/>
              <a:buChar char="■"/>
            </a:pPr>
            <a:r>
              <a:rPr lang="en">
                <a:solidFill>
                  <a:schemeClr val="dk1"/>
                </a:solidFill>
                <a:latin typeface="Roboto Light"/>
                <a:ea typeface="Roboto Light"/>
                <a:cs typeface="Roboto Light"/>
                <a:sym typeface="Roboto Light"/>
              </a:rPr>
              <a:t>i.e. I heard from one customer wanting help selecting some of our Halpern’s meat so they could offer an “</a:t>
            </a:r>
            <a:r>
              <a:rPr lang="en" b="1">
                <a:solidFill>
                  <a:schemeClr val="dk1"/>
                </a:solidFill>
                <a:latin typeface="Roboto"/>
                <a:ea typeface="Roboto"/>
                <a:cs typeface="Roboto"/>
                <a:sym typeface="Roboto"/>
              </a:rPr>
              <a:t>affordable</a:t>
            </a:r>
            <a:r>
              <a:rPr lang="en">
                <a:solidFill>
                  <a:schemeClr val="dk1"/>
                </a:solidFill>
                <a:latin typeface="Roboto Light"/>
                <a:ea typeface="Roboto Light"/>
                <a:cs typeface="Roboto Light"/>
                <a:sym typeface="Roboto Light"/>
              </a:rPr>
              <a:t>” </a:t>
            </a:r>
            <a:r>
              <a:rPr lang="en" u="sng">
                <a:solidFill>
                  <a:srgbClr val="1155CC"/>
                </a:solidFill>
                <a:latin typeface="Roboto Light"/>
                <a:ea typeface="Roboto Light"/>
                <a:cs typeface="Roboto Light"/>
                <a:sym typeface="Roboto 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cut </a:t>
            </a:r>
            <a:r>
              <a:rPr lang="en">
                <a:solidFill>
                  <a:schemeClr val="dk1"/>
                </a:solidFill>
                <a:latin typeface="Roboto Light"/>
                <a:ea typeface="Roboto Light"/>
                <a:cs typeface="Roboto Light"/>
                <a:sym typeface="Roboto Light"/>
              </a:rPr>
              <a:t>of </a:t>
            </a:r>
            <a:r>
              <a:rPr lang="en" b="1">
                <a:solidFill>
                  <a:schemeClr val="dk1"/>
                </a:solidFill>
                <a:latin typeface="Roboto"/>
                <a:ea typeface="Roboto"/>
                <a:cs typeface="Roboto"/>
                <a:sym typeface="Roboto"/>
              </a:rPr>
              <a:t>beef</a:t>
            </a:r>
            <a:r>
              <a:rPr lang="en">
                <a:solidFill>
                  <a:schemeClr val="dk1"/>
                </a:solidFill>
                <a:latin typeface="Roboto Light"/>
                <a:ea typeface="Roboto Light"/>
                <a:cs typeface="Roboto Light"/>
                <a:sym typeface="Roboto Light"/>
              </a:rPr>
              <a:t>, such as flat iron steaks or chuck steaks. I loved this idea!</a:t>
            </a:r>
            <a:endParaRPr>
              <a:solidFill>
                <a:schemeClr val="dk1"/>
              </a:solidFill>
              <a:latin typeface="Roboto Light"/>
              <a:ea typeface="Roboto Light"/>
              <a:cs typeface="Roboto Light"/>
              <a:sym typeface="Roboto Light"/>
            </a:endParaRPr>
          </a:p>
          <a:p>
            <a:pPr marL="457200" lvl="0" indent="0" algn="l" rtl="0">
              <a:lnSpc>
                <a:spcPct val="120000"/>
              </a:lnSpc>
              <a:spcBef>
                <a:spcPts val="0"/>
              </a:spcBef>
              <a:spcAft>
                <a:spcPts val="0"/>
              </a:spcAft>
              <a:buNone/>
            </a:pPr>
            <a:endParaRPr>
              <a:solidFill>
                <a:schemeClr val="dk1"/>
              </a:solidFill>
              <a:latin typeface="Roboto Light"/>
              <a:ea typeface="Roboto Light"/>
              <a:cs typeface="Roboto Light"/>
              <a:sym typeface="Roboto Light"/>
            </a:endParaRPr>
          </a:p>
          <a:p>
            <a:pPr marL="457200" lvl="0"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Can you add variety via </a:t>
            </a:r>
            <a:r>
              <a:rPr lang="en" b="1">
                <a:solidFill>
                  <a:schemeClr val="dk1"/>
                </a:solidFill>
                <a:latin typeface="Roboto"/>
                <a:ea typeface="Roboto"/>
                <a:cs typeface="Roboto"/>
                <a:sym typeface="Roboto"/>
              </a:rPr>
              <a:t>LTOs</a:t>
            </a:r>
            <a:r>
              <a:rPr lang="en">
                <a:solidFill>
                  <a:schemeClr val="dk1"/>
                </a:solidFill>
                <a:latin typeface="Roboto Light"/>
                <a:ea typeface="Roboto Light"/>
                <a:cs typeface="Roboto Light"/>
                <a:sym typeface="Roboto Light"/>
              </a:rPr>
              <a:t>?</a:t>
            </a:r>
            <a:endParaRPr>
              <a:solidFill>
                <a:schemeClr val="dk1"/>
              </a:solidFill>
              <a:latin typeface="Roboto Light"/>
              <a:ea typeface="Roboto Light"/>
              <a:cs typeface="Roboto Light"/>
              <a:sym typeface="Roboto Light"/>
            </a:endParaRPr>
          </a:p>
          <a:p>
            <a:pPr marL="914400" lvl="1" indent="-298450" algn="l" rtl="0">
              <a:lnSpc>
                <a:spcPct val="120000"/>
              </a:lnSpc>
              <a:spcBef>
                <a:spcPts val="0"/>
              </a:spcBef>
              <a:spcAft>
                <a:spcPts val="0"/>
              </a:spcAft>
              <a:buClr>
                <a:schemeClr val="dk1"/>
              </a:buClr>
              <a:buSzPts val="1100"/>
              <a:buFont typeface="Roboto Light"/>
              <a:buChar char="○"/>
            </a:pPr>
            <a:r>
              <a:rPr lang="en" b="1">
                <a:solidFill>
                  <a:schemeClr val="dk1"/>
                </a:solidFill>
                <a:latin typeface="Roboto"/>
                <a:ea typeface="Roboto"/>
                <a:cs typeface="Roboto"/>
                <a:sym typeface="Roboto"/>
              </a:rPr>
              <a:t>Strategy </a:t>
            </a:r>
            <a:r>
              <a:rPr lang="en">
                <a:solidFill>
                  <a:schemeClr val="dk1"/>
                </a:solidFill>
                <a:latin typeface="Roboto Light"/>
                <a:ea typeface="Roboto Light"/>
                <a:cs typeface="Roboto Light"/>
                <a:sym typeface="Roboto Light"/>
              </a:rPr>
              <a:t>seen in restaurant world and often suggest to our K12 or C&amp;U operations. </a:t>
            </a:r>
            <a:endParaRPr>
              <a:solidFill>
                <a:schemeClr val="dk1"/>
              </a:solidFill>
              <a:latin typeface="Roboto Light"/>
              <a:ea typeface="Roboto Light"/>
              <a:cs typeface="Roboto Light"/>
              <a:sym typeface="Roboto Light"/>
            </a:endParaRPr>
          </a:p>
          <a:p>
            <a:pPr marL="1371600" lvl="2"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Consider, can you take advantage of special manufacturer </a:t>
            </a:r>
            <a:r>
              <a:rPr lang="en" b="1">
                <a:solidFill>
                  <a:schemeClr val="dk1"/>
                </a:solidFill>
                <a:latin typeface="Roboto"/>
                <a:ea typeface="Roboto"/>
                <a:cs typeface="Roboto"/>
                <a:sym typeface="Roboto"/>
              </a:rPr>
              <a:t>rebates </a:t>
            </a:r>
            <a:r>
              <a:rPr lang="en">
                <a:solidFill>
                  <a:schemeClr val="dk1"/>
                </a:solidFill>
                <a:latin typeface="Roboto Light"/>
                <a:ea typeface="Roboto Light"/>
                <a:cs typeface="Roboto Light"/>
                <a:sym typeface="Roboto Light"/>
              </a:rPr>
              <a:t>or s</a:t>
            </a:r>
            <a:r>
              <a:rPr lang="en" b="1">
                <a:solidFill>
                  <a:schemeClr val="dk1"/>
                </a:solidFill>
                <a:latin typeface="Roboto"/>
                <a:ea typeface="Roboto"/>
                <a:cs typeface="Roboto"/>
                <a:sym typeface="Roboto"/>
              </a:rPr>
              <a:t>easonal items</a:t>
            </a:r>
            <a:r>
              <a:rPr lang="en">
                <a:solidFill>
                  <a:schemeClr val="dk1"/>
                </a:solidFill>
                <a:latin typeface="Roboto Light"/>
                <a:ea typeface="Roboto Light"/>
                <a:cs typeface="Roboto Light"/>
                <a:sym typeface="Roboto Light"/>
              </a:rPr>
              <a:t> and </a:t>
            </a:r>
            <a:r>
              <a:rPr lang="en" b="1">
                <a:solidFill>
                  <a:schemeClr val="dk1"/>
                </a:solidFill>
                <a:latin typeface="Roboto"/>
                <a:ea typeface="Roboto"/>
                <a:cs typeface="Roboto"/>
                <a:sym typeface="Roboto"/>
              </a:rPr>
              <a:t>introduce </a:t>
            </a:r>
            <a:r>
              <a:rPr lang="en">
                <a:solidFill>
                  <a:schemeClr val="dk1"/>
                </a:solidFill>
                <a:latin typeface="Roboto Light"/>
                <a:ea typeface="Roboto Light"/>
                <a:cs typeface="Roboto Light"/>
                <a:sym typeface="Roboto Light"/>
              </a:rPr>
              <a:t>a </a:t>
            </a:r>
            <a:r>
              <a:rPr lang="en" b="1">
                <a:solidFill>
                  <a:schemeClr val="dk1"/>
                </a:solidFill>
                <a:latin typeface="Roboto"/>
                <a:ea typeface="Roboto"/>
                <a:cs typeface="Roboto"/>
                <a:sym typeface="Roboto"/>
              </a:rPr>
              <a:t>month long limited time offer menu feature?</a:t>
            </a:r>
            <a:endParaRPr b="1">
              <a:solidFill>
                <a:schemeClr val="dk1"/>
              </a:solidFill>
              <a:latin typeface="Roboto"/>
              <a:ea typeface="Roboto"/>
              <a:cs typeface="Roboto"/>
              <a:sym typeface="Roboto"/>
            </a:endParaRPr>
          </a:p>
          <a:p>
            <a:pPr marL="1828800" lvl="3" indent="-298450" algn="l" rtl="0">
              <a:lnSpc>
                <a:spcPct val="120000"/>
              </a:lnSpc>
              <a:spcBef>
                <a:spcPts val="0"/>
              </a:spcBef>
              <a:spcAft>
                <a:spcPts val="0"/>
              </a:spcAft>
              <a:buClr>
                <a:schemeClr val="dk1"/>
              </a:buClr>
              <a:buSzPts val="1100"/>
              <a:buFont typeface="Roboto Light"/>
              <a:buChar char="●"/>
            </a:pPr>
            <a:r>
              <a:rPr lang="en" sz="1200">
                <a:solidFill>
                  <a:schemeClr val="dk1"/>
                </a:solidFill>
                <a:latin typeface="Roboto Light"/>
                <a:ea typeface="Roboto Light"/>
                <a:cs typeface="Roboto Light"/>
                <a:sym typeface="Roboto Light"/>
              </a:rPr>
              <a:t>Perhaps putting a </a:t>
            </a:r>
            <a:r>
              <a:rPr lang="en" sz="1200" b="1">
                <a:solidFill>
                  <a:schemeClr val="dk1"/>
                </a:solidFill>
                <a:latin typeface="Roboto"/>
                <a:ea typeface="Roboto"/>
                <a:cs typeface="Roboto"/>
                <a:sym typeface="Roboto"/>
              </a:rPr>
              <a:t>seasonal special</a:t>
            </a:r>
            <a:r>
              <a:rPr lang="en" sz="1200">
                <a:solidFill>
                  <a:schemeClr val="dk1"/>
                </a:solidFill>
                <a:latin typeface="Roboto Light"/>
                <a:ea typeface="Roboto Light"/>
                <a:cs typeface="Roboto Light"/>
                <a:sym typeface="Roboto Light"/>
              </a:rPr>
              <a:t> on your </a:t>
            </a:r>
            <a:r>
              <a:rPr lang="en" sz="1200" b="1">
                <a:solidFill>
                  <a:schemeClr val="dk1"/>
                </a:solidFill>
                <a:latin typeface="Roboto"/>
                <a:ea typeface="Roboto"/>
                <a:cs typeface="Roboto"/>
                <a:sym typeface="Roboto"/>
              </a:rPr>
              <a:t>always available menu</a:t>
            </a:r>
            <a:r>
              <a:rPr lang="en" sz="1200">
                <a:solidFill>
                  <a:schemeClr val="dk1"/>
                </a:solidFill>
                <a:latin typeface="Roboto Light"/>
                <a:ea typeface="Roboto Light"/>
                <a:cs typeface="Roboto Light"/>
                <a:sym typeface="Roboto Light"/>
              </a:rPr>
              <a:t> (chili and cornbread)</a:t>
            </a:r>
            <a:endParaRPr sz="1200">
              <a:solidFill>
                <a:schemeClr val="dk1"/>
              </a:solidFill>
              <a:latin typeface="Roboto Light"/>
              <a:ea typeface="Roboto Light"/>
              <a:cs typeface="Roboto Light"/>
              <a:sym typeface="Roboto Light"/>
            </a:endParaRPr>
          </a:p>
          <a:p>
            <a:pPr marL="1828800" lvl="3"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Maybe it’s a </a:t>
            </a:r>
            <a:r>
              <a:rPr lang="en" b="1">
                <a:solidFill>
                  <a:schemeClr val="dk1"/>
                </a:solidFill>
                <a:latin typeface="Roboto"/>
                <a:ea typeface="Roboto"/>
                <a:cs typeface="Roboto"/>
                <a:sym typeface="Roboto"/>
              </a:rPr>
              <a:t>sub-set</a:t>
            </a:r>
            <a:r>
              <a:rPr lang="en">
                <a:solidFill>
                  <a:schemeClr val="dk1"/>
                </a:solidFill>
                <a:latin typeface="Roboto Light"/>
                <a:ea typeface="Roboto Light"/>
                <a:cs typeface="Roboto Light"/>
                <a:sym typeface="Roboto Light"/>
              </a:rPr>
              <a:t> of your </a:t>
            </a:r>
            <a:r>
              <a:rPr lang="en" b="1">
                <a:solidFill>
                  <a:schemeClr val="dk1"/>
                </a:solidFill>
                <a:latin typeface="Roboto"/>
                <a:ea typeface="Roboto"/>
                <a:cs typeface="Roboto"/>
                <a:sym typeface="Roboto"/>
              </a:rPr>
              <a:t>menu </a:t>
            </a:r>
            <a:r>
              <a:rPr lang="en">
                <a:solidFill>
                  <a:schemeClr val="dk1"/>
                </a:solidFill>
                <a:latin typeface="Roboto Light"/>
                <a:ea typeface="Roboto Light"/>
                <a:cs typeface="Roboto Light"/>
                <a:sym typeface="Roboto Light"/>
              </a:rPr>
              <a:t>you focus on. </a:t>
            </a:r>
            <a:endParaRPr>
              <a:solidFill>
                <a:schemeClr val="dk1"/>
              </a:solidFill>
              <a:latin typeface="Roboto Light"/>
              <a:ea typeface="Roboto Light"/>
              <a:cs typeface="Roboto Light"/>
              <a:sym typeface="Roboto Light"/>
            </a:endParaRPr>
          </a:p>
          <a:p>
            <a:pPr marL="2286000" lvl="4"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I.e. Make great soups? Keep your smaller menu but also introduce </a:t>
            </a:r>
            <a:r>
              <a:rPr lang="en" b="1">
                <a:solidFill>
                  <a:schemeClr val="dk1"/>
                </a:solidFill>
                <a:latin typeface="Roboto"/>
                <a:ea typeface="Roboto"/>
                <a:cs typeface="Roboto"/>
                <a:sym typeface="Roboto"/>
              </a:rPr>
              <a:t>Seasonal Soup Saturdays</a:t>
            </a:r>
            <a:r>
              <a:rPr lang="en">
                <a:solidFill>
                  <a:schemeClr val="dk1"/>
                </a:solidFill>
                <a:latin typeface="Roboto Light"/>
                <a:ea typeface="Roboto Light"/>
                <a:cs typeface="Roboto Light"/>
                <a:sym typeface="Roboto Light"/>
              </a:rPr>
              <a:t>?</a:t>
            </a:r>
            <a:endParaRPr>
              <a:solidFill>
                <a:schemeClr val="dk1"/>
              </a:solidFill>
              <a:latin typeface="Roboto Light"/>
              <a:ea typeface="Roboto Light"/>
              <a:cs typeface="Roboto Light"/>
              <a:sym typeface="Roboto Light"/>
            </a:endParaRPr>
          </a:p>
          <a:p>
            <a:pPr marL="2743200" lvl="5" indent="-298450" algn="l" rtl="0">
              <a:lnSpc>
                <a:spcPct val="120000"/>
              </a:lnSpc>
              <a:spcBef>
                <a:spcPts val="0"/>
              </a:spcBef>
              <a:spcAft>
                <a:spcPts val="0"/>
              </a:spcAft>
              <a:buClr>
                <a:schemeClr val="dk1"/>
              </a:buClr>
              <a:buSzPts val="1100"/>
              <a:buFont typeface="Roboto Light"/>
              <a:buChar char="■"/>
            </a:pPr>
            <a:r>
              <a:rPr lang="en">
                <a:solidFill>
                  <a:schemeClr val="dk1"/>
                </a:solidFill>
                <a:latin typeface="Roboto Light"/>
                <a:ea typeface="Roboto Light"/>
                <a:cs typeface="Roboto Light"/>
                <a:sym typeface="Roboto Light"/>
              </a:rPr>
              <a:t>Or take the beverage route and do Saturday Sips with a seasonal beverage -- always love a good cocktail / mocktail! Pumpkin spice season is upon us….</a:t>
            </a:r>
            <a:endParaRPr>
              <a:solidFill>
                <a:schemeClr val="dk1"/>
              </a:solidFill>
              <a:latin typeface="Roboto Light"/>
              <a:ea typeface="Roboto Light"/>
              <a:cs typeface="Roboto Light"/>
              <a:sym typeface="Roboto Light"/>
            </a:endParaRPr>
          </a:p>
          <a:p>
            <a:pPr marL="914400" lvl="0" indent="0" algn="l" rtl="0">
              <a:lnSpc>
                <a:spcPct val="120000"/>
              </a:lnSpc>
              <a:spcBef>
                <a:spcPts val="0"/>
              </a:spcBef>
              <a:spcAft>
                <a:spcPts val="0"/>
              </a:spcAft>
              <a:buNone/>
            </a:pPr>
            <a:endParaRPr sz="1200" b="1">
              <a:solidFill>
                <a:schemeClr val="dk1"/>
              </a:solidFill>
              <a:latin typeface="Roboto"/>
              <a:ea typeface="Roboto"/>
              <a:cs typeface="Roboto"/>
              <a:sym typeface="Roboto"/>
            </a:endParaRPr>
          </a:p>
          <a:p>
            <a:pPr marL="0" lvl="0" indent="0" algn="l" rtl="0">
              <a:spcBef>
                <a:spcPts val="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3382788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7b57a9cd4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97b57a9cd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200" b="1">
                <a:solidFill>
                  <a:schemeClr val="dk1"/>
                </a:solidFill>
                <a:latin typeface="Roboto"/>
                <a:ea typeface="Roboto"/>
                <a:cs typeface="Roboto"/>
                <a:sym typeface="Roboto"/>
              </a:rPr>
              <a:t>Ordering process</a:t>
            </a:r>
            <a:endParaRPr sz="1200" b="1">
              <a:solidFill>
                <a:schemeClr val="dk1"/>
              </a:solidFill>
              <a:latin typeface="Roboto"/>
              <a:ea typeface="Roboto"/>
              <a:cs typeface="Roboto"/>
              <a:sym typeface="Roboto"/>
            </a:endParaRPr>
          </a:p>
          <a:p>
            <a:pPr marL="457200" lvl="0"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Have you implemented </a:t>
            </a:r>
            <a:r>
              <a:rPr lang="en" sz="1200" b="1">
                <a:solidFill>
                  <a:schemeClr val="dk1"/>
                </a:solidFill>
                <a:latin typeface="Roboto"/>
                <a:ea typeface="Roboto"/>
                <a:cs typeface="Roboto"/>
                <a:sym typeface="Roboto"/>
              </a:rPr>
              <a:t>advance ordering </a:t>
            </a:r>
            <a:r>
              <a:rPr lang="en" sz="1200">
                <a:solidFill>
                  <a:schemeClr val="dk1"/>
                </a:solidFill>
                <a:latin typeface="Roboto Light"/>
                <a:ea typeface="Roboto Light"/>
                <a:cs typeface="Roboto Light"/>
                <a:sym typeface="Roboto Light"/>
              </a:rPr>
              <a:t>to help with </a:t>
            </a:r>
            <a:r>
              <a:rPr lang="en" sz="1200" b="1">
                <a:solidFill>
                  <a:schemeClr val="dk1"/>
                </a:solidFill>
                <a:latin typeface="Roboto"/>
                <a:ea typeface="Roboto"/>
                <a:cs typeface="Roboto"/>
                <a:sym typeface="Roboto"/>
              </a:rPr>
              <a:t>production </a:t>
            </a:r>
            <a:r>
              <a:rPr lang="en" sz="1200">
                <a:solidFill>
                  <a:schemeClr val="dk1"/>
                </a:solidFill>
                <a:latin typeface="Roboto Light"/>
                <a:ea typeface="Roboto Light"/>
                <a:cs typeface="Roboto Light"/>
                <a:sym typeface="Roboto Light"/>
              </a:rPr>
              <a:t>and </a:t>
            </a:r>
            <a:r>
              <a:rPr lang="en" sz="1200" b="1">
                <a:solidFill>
                  <a:schemeClr val="dk1"/>
                </a:solidFill>
                <a:latin typeface="Roboto"/>
                <a:ea typeface="Roboto"/>
                <a:cs typeface="Roboto"/>
                <a:sym typeface="Roboto"/>
              </a:rPr>
              <a:t>reduce contact</a:t>
            </a:r>
            <a:r>
              <a:rPr lang="en"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marL="457200" lvl="0" indent="-304800" algn="l" rtl="0">
              <a:lnSpc>
                <a:spcPct val="120000"/>
              </a:lnSpc>
              <a:spcBef>
                <a:spcPts val="0"/>
              </a:spcBef>
              <a:spcAft>
                <a:spcPts val="0"/>
              </a:spcAft>
              <a:buClr>
                <a:schemeClr val="dk1"/>
              </a:buClr>
              <a:buSzPts val="1200"/>
              <a:buFont typeface="Roboto Light"/>
              <a:buChar char="●"/>
            </a:pPr>
            <a:r>
              <a:rPr lang="en" sz="1200" b="1">
                <a:solidFill>
                  <a:schemeClr val="dk1"/>
                </a:solidFill>
                <a:latin typeface="Roboto"/>
                <a:ea typeface="Roboto"/>
                <a:cs typeface="Roboto"/>
                <a:sym typeface="Roboto"/>
              </a:rPr>
              <a:t>Great from safety standpoint</a:t>
            </a:r>
            <a:r>
              <a:rPr lang="en" sz="1200">
                <a:solidFill>
                  <a:schemeClr val="dk1"/>
                </a:solidFill>
                <a:latin typeface="Roboto Light"/>
                <a:ea typeface="Roboto Light"/>
                <a:cs typeface="Roboto Light"/>
                <a:sym typeface="Roboto Light"/>
              </a:rPr>
              <a:t> but are you asking individuals to order </a:t>
            </a:r>
            <a:r>
              <a:rPr lang="en" sz="1200" b="1">
                <a:solidFill>
                  <a:schemeClr val="dk1"/>
                </a:solidFill>
                <a:latin typeface="Roboto"/>
                <a:ea typeface="Roboto"/>
                <a:cs typeface="Roboto"/>
                <a:sym typeface="Roboto"/>
              </a:rPr>
              <a:t>too </a:t>
            </a:r>
            <a:r>
              <a:rPr lang="en" sz="1200">
                <a:solidFill>
                  <a:schemeClr val="dk1"/>
                </a:solidFill>
                <a:latin typeface="Roboto Light"/>
                <a:ea typeface="Roboto Light"/>
                <a:cs typeface="Roboto Light"/>
                <a:sym typeface="Roboto Light"/>
              </a:rPr>
              <a:t>far out?  How many days in advance are you requiring? </a:t>
            </a:r>
            <a:r>
              <a:rPr lang="en" sz="1200" b="1">
                <a:solidFill>
                  <a:schemeClr val="dk1"/>
                </a:solidFill>
                <a:latin typeface="Roboto"/>
                <a:ea typeface="Roboto"/>
                <a:cs typeface="Roboto"/>
                <a:sym typeface="Roboto"/>
              </a:rPr>
              <a:t>People change their minds. </a:t>
            </a:r>
            <a:endParaRPr sz="1200" b="1">
              <a:solidFill>
                <a:schemeClr val="dk1"/>
              </a:solidFill>
              <a:latin typeface="Roboto"/>
              <a:ea typeface="Roboto"/>
              <a:cs typeface="Roboto"/>
              <a:sym typeface="Roboto"/>
            </a:endParaRPr>
          </a:p>
          <a:p>
            <a:pPr marL="914400" lvl="1"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Indep Living customer that </a:t>
            </a:r>
            <a:r>
              <a:rPr lang="en" sz="1200" b="1">
                <a:solidFill>
                  <a:schemeClr val="dk1"/>
                </a:solidFill>
                <a:latin typeface="Roboto"/>
                <a:ea typeface="Roboto"/>
                <a:cs typeface="Roboto"/>
                <a:sym typeface="Roboto"/>
              </a:rPr>
              <a:t>provides residents daily menus and has volunteers </a:t>
            </a:r>
            <a:r>
              <a:rPr lang="en" sz="1200">
                <a:solidFill>
                  <a:schemeClr val="dk1"/>
                </a:solidFill>
                <a:latin typeface="Roboto Light"/>
                <a:ea typeface="Roboto Light"/>
                <a:cs typeface="Roboto Light"/>
                <a:sym typeface="Roboto Light"/>
              </a:rPr>
              <a:t>pick them up by 10 a.m.. </a:t>
            </a:r>
            <a:endParaRPr sz="1200">
              <a:solidFill>
                <a:schemeClr val="dk1"/>
              </a:solidFill>
              <a:latin typeface="Roboto Light"/>
              <a:ea typeface="Roboto Light"/>
              <a:cs typeface="Roboto Light"/>
              <a:sym typeface="Roboto Light"/>
            </a:endParaRPr>
          </a:p>
          <a:p>
            <a:pPr marL="1371600" lvl="2" indent="-304800" algn="l" rtl="0">
              <a:lnSpc>
                <a:spcPct val="120000"/>
              </a:lnSpc>
              <a:spcBef>
                <a:spcPts val="0"/>
              </a:spcBef>
              <a:spcAft>
                <a:spcPts val="0"/>
              </a:spcAft>
              <a:buClr>
                <a:schemeClr val="dk1"/>
              </a:buClr>
              <a:buSzPts val="1200"/>
              <a:buFont typeface="Roboto Light"/>
              <a:buChar char="■"/>
            </a:pPr>
            <a:r>
              <a:rPr lang="en" sz="1200" b="1">
                <a:solidFill>
                  <a:schemeClr val="dk1"/>
                </a:solidFill>
                <a:latin typeface="Roboto"/>
                <a:ea typeface="Roboto"/>
                <a:cs typeface="Roboto"/>
                <a:sym typeface="Roboto"/>
              </a:rPr>
              <a:t>Kitchen staff</a:t>
            </a:r>
            <a:r>
              <a:rPr lang="en" sz="1200">
                <a:solidFill>
                  <a:schemeClr val="dk1"/>
                </a:solidFill>
                <a:latin typeface="Roboto Light"/>
                <a:ea typeface="Roboto Light"/>
                <a:cs typeface="Roboto Light"/>
                <a:sym typeface="Roboto Light"/>
              </a:rPr>
              <a:t> makes the </a:t>
            </a:r>
            <a:r>
              <a:rPr lang="en" sz="1200" b="1">
                <a:solidFill>
                  <a:schemeClr val="dk1"/>
                </a:solidFill>
                <a:latin typeface="Roboto"/>
                <a:ea typeface="Roboto"/>
                <a:cs typeface="Roboto"/>
                <a:sym typeface="Roboto"/>
              </a:rPr>
              <a:t>tickets </a:t>
            </a:r>
            <a:r>
              <a:rPr lang="en" sz="1200">
                <a:solidFill>
                  <a:schemeClr val="dk1"/>
                </a:solidFill>
                <a:latin typeface="Roboto Light"/>
                <a:ea typeface="Roboto Light"/>
                <a:cs typeface="Roboto Light"/>
                <a:sym typeface="Roboto Light"/>
              </a:rPr>
              <a:t>and </a:t>
            </a:r>
            <a:r>
              <a:rPr lang="en" sz="1200" b="1">
                <a:solidFill>
                  <a:schemeClr val="dk1"/>
                </a:solidFill>
                <a:latin typeface="Roboto"/>
                <a:ea typeface="Roboto"/>
                <a:cs typeface="Roboto"/>
                <a:sym typeface="Roboto"/>
              </a:rPr>
              <a:t>staples </a:t>
            </a:r>
            <a:r>
              <a:rPr lang="en" sz="1200">
                <a:solidFill>
                  <a:schemeClr val="dk1"/>
                </a:solidFill>
                <a:latin typeface="Roboto Light"/>
                <a:ea typeface="Roboto Light"/>
                <a:cs typeface="Roboto Light"/>
                <a:sym typeface="Roboto Light"/>
              </a:rPr>
              <a:t>them to the </a:t>
            </a:r>
            <a:r>
              <a:rPr lang="en" sz="1200" b="1">
                <a:solidFill>
                  <a:schemeClr val="dk1"/>
                </a:solidFill>
                <a:latin typeface="Roboto"/>
                <a:ea typeface="Roboto"/>
                <a:cs typeface="Roboto"/>
                <a:sym typeface="Roboto"/>
              </a:rPr>
              <a:t>bags </a:t>
            </a:r>
            <a:r>
              <a:rPr lang="en" sz="1200">
                <a:solidFill>
                  <a:schemeClr val="dk1"/>
                </a:solidFill>
                <a:latin typeface="Roboto Light"/>
                <a:ea typeface="Roboto Light"/>
                <a:cs typeface="Roboto Light"/>
                <a:sym typeface="Roboto Light"/>
              </a:rPr>
              <a:t>with the </a:t>
            </a:r>
            <a:r>
              <a:rPr lang="en" sz="1200" b="1">
                <a:solidFill>
                  <a:schemeClr val="dk1"/>
                </a:solidFill>
                <a:latin typeface="Roboto"/>
                <a:ea typeface="Roboto"/>
                <a:cs typeface="Roboto"/>
                <a:sym typeface="Roboto"/>
              </a:rPr>
              <a:t>room #</a:t>
            </a:r>
            <a:r>
              <a:rPr lang="en" sz="1200">
                <a:solidFill>
                  <a:schemeClr val="dk1"/>
                </a:solidFill>
                <a:latin typeface="Roboto Light"/>
                <a:ea typeface="Roboto Light"/>
                <a:cs typeface="Roboto Light"/>
                <a:sym typeface="Roboto Light"/>
              </a:rPr>
              <a:t> and resident order. </a:t>
            </a:r>
            <a:endParaRPr sz="1200">
              <a:solidFill>
                <a:schemeClr val="dk1"/>
              </a:solidFill>
              <a:latin typeface="Roboto Light"/>
              <a:ea typeface="Roboto Light"/>
              <a:cs typeface="Roboto Light"/>
              <a:sym typeface="Roboto Light"/>
            </a:endParaRPr>
          </a:p>
          <a:p>
            <a:pPr marL="1371600" lvl="2"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Other residents can </a:t>
            </a:r>
            <a:r>
              <a:rPr lang="en" sz="1200" b="1">
                <a:solidFill>
                  <a:schemeClr val="dk1"/>
                </a:solidFill>
                <a:latin typeface="Roboto"/>
                <a:ea typeface="Roboto"/>
                <a:cs typeface="Roboto"/>
                <a:sym typeface="Roboto"/>
              </a:rPr>
              <a:t>call </a:t>
            </a:r>
            <a:r>
              <a:rPr lang="en" sz="1200">
                <a:solidFill>
                  <a:schemeClr val="dk1"/>
                </a:solidFill>
                <a:latin typeface="Roboto Light"/>
                <a:ea typeface="Roboto Light"/>
                <a:cs typeface="Roboto Light"/>
                <a:sym typeface="Roboto Light"/>
              </a:rPr>
              <a:t>into a reservation line and use the same process . </a:t>
            </a:r>
            <a:endParaRPr sz="1200">
              <a:solidFill>
                <a:schemeClr val="dk1"/>
              </a:solidFill>
              <a:latin typeface="Roboto Light"/>
              <a:ea typeface="Roboto Light"/>
              <a:cs typeface="Roboto Light"/>
              <a:sym typeface="Roboto Light"/>
            </a:endParaRPr>
          </a:p>
          <a:p>
            <a:pPr marL="1371600" lvl="2"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Have a wide </a:t>
            </a:r>
            <a:r>
              <a:rPr lang="en" sz="1200" b="1">
                <a:solidFill>
                  <a:schemeClr val="dk1"/>
                </a:solidFill>
                <a:latin typeface="Roboto"/>
                <a:ea typeface="Roboto"/>
                <a:cs typeface="Roboto"/>
                <a:sym typeface="Roboto"/>
              </a:rPr>
              <a:t>delivery time of 11:30 - 4:30 p.m.</a:t>
            </a:r>
            <a:r>
              <a:rPr lang="en" sz="1200">
                <a:solidFill>
                  <a:schemeClr val="dk1"/>
                </a:solidFill>
                <a:latin typeface="Roboto Light"/>
                <a:ea typeface="Roboto Light"/>
                <a:cs typeface="Roboto Light"/>
                <a:sym typeface="Roboto Light"/>
              </a:rPr>
              <a:t> and they take out about</a:t>
            </a:r>
            <a:r>
              <a:rPr lang="en" sz="1200" b="1">
                <a:solidFill>
                  <a:schemeClr val="dk1"/>
                </a:solidFill>
                <a:latin typeface="Roboto"/>
                <a:ea typeface="Roboto"/>
                <a:cs typeface="Roboto"/>
                <a:sym typeface="Roboto"/>
              </a:rPr>
              <a:t> 60 meals at a time. </a:t>
            </a:r>
            <a:endParaRPr sz="1200" b="1">
              <a:solidFill>
                <a:schemeClr val="dk1"/>
              </a:solidFill>
              <a:latin typeface="Roboto"/>
              <a:ea typeface="Roboto"/>
              <a:cs typeface="Roboto"/>
              <a:sym typeface="Roboto"/>
            </a:endParaRPr>
          </a:p>
          <a:p>
            <a:pPr marL="1371600" lvl="2"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Using </a:t>
            </a:r>
            <a:r>
              <a:rPr lang="en" sz="1200" b="1">
                <a:solidFill>
                  <a:schemeClr val="dk1"/>
                </a:solidFill>
                <a:latin typeface="Roboto"/>
                <a:ea typeface="Roboto"/>
                <a:cs typeface="Roboto"/>
                <a:sym typeface="Roboto"/>
              </a:rPr>
              <a:t>disposable microwavable containers. </a:t>
            </a:r>
            <a:endParaRPr sz="1200" b="1">
              <a:solidFill>
                <a:schemeClr val="dk1"/>
              </a:solidFill>
              <a:latin typeface="Roboto"/>
              <a:ea typeface="Roboto"/>
              <a:cs typeface="Roboto"/>
              <a:sym typeface="Roboto"/>
            </a:endParaRPr>
          </a:p>
          <a:p>
            <a:pPr marL="457200" lvl="0" indent="-304800" algn="l" rtl="0">
              <a:lnSpc>
                <a:spcPct val="120000"/>
              </a:lnSpc>
              <a:spcBef>
                <a:spcPts val="0"/>
              </a:spcBef>
              <a:spcAft>
                <a:spcPts val="0"/>
              </a:spcAft>
              <a:buClr>
                <a:schemeClr val="dk1"/>
              </a:buClr>
              <a:buSzPts val="1200"/>
              <a:buChar char="●"/>
            </a:pPr>
            <a:r>
              <a:rPr lang="en" sz="1200">
                <a:solidFill>
                  <a:schemeClr val="dk1"/>
                </a:solidFill>
                <a:latin typeface="Roboto Light"/>
                <a:ea typeface="Roboto Light"/>
                <a:cs typeface="Roboto Light"/>
                <a:sym typeface="Roboto Light"/>
              </a:rPr>
              <a:t>Whatever the ordering method, Is that a </a:t>
            </a:r>
            <a:r>
              <a:rPr lang="en" sz="1200" b="1">
                <a:solidFill>
                  <a:schemeClr val="dk1"/>
                </a:solidFill>
                <a:latin typeface="Roboto"/>
                <a:ea typeface="Roboto"/>
                <a:cs typeface="Roboto"/>
                <a:sym typeface="Roboto"/>
              </a:rPr>
              <a:t>smooth process</a:t>
            </a:r>
            <a:r>
              <a:rPr lang="en" sz="1200">
                <a:solidFill>
                  <a:schemeClr val="dk1"/>
                </a:solidFill>
                <a:latin typeface="Roboto Light"/>
                <a:ea typeface="Roboto Light"/>
                <a:cs typeface="Roboto Light"/>
                <a:sym typeface="Roboto Light"/>
              </a:rPr>
              <a:t>? Do residents/patients </a:t>
            </a:r>
            <a:r>
              <a:rPr lang="en" sz="1200" b="1">
                <a:solidFill>
                  <a:schemeClr val="dk1"/>
                </a:solidFill>
                <a:latin typeface="Roboto"/>
                <a:ea typeface="Roboto"/>
                <a:cs typeface="Roboto"/>
                <a:sym typeface="Roboto"/>
              </a:rPr>
              <a:t>understand </a:t>
            </a:r>
            <a:r>
              <a:rPr lang="en" sz="1200">
                <a:solidFill>
                  <a:schemeClr val="dk1"/>
                </a:solidFill>
                <a:latin typeface="Roboto Light"/>
                <a:ea typeface="Roboto Light"/>
                <a:cs typeface="Roboto Light"/>
                <a:sym typeface="Roboto Light"/>
              </a:rPr>
              <a:t>the ordering process? Dp you know if they are satisfied with it?</a:t>
            </a:r>
            <a:endParaRPr>
              <a:solidFill>
                <a:schemeClr val="dk1"/>
              </a:solidFill>
            </a:endParaRPr>
          </a:p>
          <a:p>
            <a:pPr marL="0" lvl="0" indent="0" algn="l" rtl="0">
              <a:spcBef>
                <a:spcPts val="0"/>
              </a:spcBef>
              <a:spcAft>
                <a:spcPts val="0"/>
              </a:spcAft>
              <a:buNone/>
            </a:pPr>
            <a:endParaRPr b="1">
              <a:solidFill>
                <a:schemeClr val="dk1"/>
              </a:solidFill>
              <a:latin typeface="Roboto"/>
              <a:ea typeface="Roboto"/>
              <a:cs typeface="Roboto"/>
              <a:sym typeface="Roboto"/>
            </a:endParaRPr>
          </a:p>
          <a:p>
            <a:pPr marL="0" lvl="0" indent="0" algn="l" rtl="0">
              <a:spcBef>
                <a:spcPts val="100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1535456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7b57a9cd4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7b57a9cd4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a:ea typeface="Roboto"/>
                <a:cs typeface="Roboto"/>
                <a:sym typeface="Roboto"/>
              </a:rPr>
              <a:t>Delivery / Service</a:t>
            </a:r>
            <a:endParaRPr sz="1200" b="1">
              <a:latin typeface="Roboto"/>
              <a:ea typeface="Roboto"/>
              <a:cs typeface="Roboto"/>
              <a:sym typeface="Roboto"/>
            </a:endParaRPr>
          </a:p>
          <a:p>
            <a:pPr marL="914400" lvl="1" indent="-304800" algn="l" rtl="0">
              <a:spcBef>
                <a:spcPts val="1000"/>
              </a:spcBef>
              <a:spcAft>
                <a:spcPts val="0"/>
              </a:spcAft>
              <a:buClr>
                <a:srgbClr val="000000"/>
              </a:buClr>
              <a:buSzPts val="1200"/>
              <a:buFont typeface="Roboto Light"/>
              <a:buChar char="○"/>
            </a:pPr>
            <a:r>
              <a:rPr lang="en" sz="1200">
                <a:latin typeface="Roboto Light"/>
                <a:ea typeface="Roboto Light"/>
                <a:cs typeface="Roboto Light"/>
                <a:sym typeface="Roboto Light"/>
              </a:rPr>
              <a:t>Food covered during transport and distribution?</a:t>
            </a:r>
            <a:endParaRPr sz="1200">
              <a:latin typeface="Roboto Light"/>
              <a:ea typeface="Roboto Light"/>
              <a:cs typeface="Roboto Light"/>
              <a:sym typeface="Roboto Light"/>
            </a:endParaRPr>
          </a:p>
          <a:p>
            <a:pPr marL="914400" lvl="1" indent="-304800" algn="l" rtl="0">
              <a:spcBef>
                <a:spcPts val="1000"/>
              </a:spcBef>
              <a:spcAft>
                <a:spcPts val="0"/>
              </a:spcAft>
              <a:buClr>
                <a:srgbClr val="000000"/>
              </a:buClr>
              <a:buSzPts val="1200"/>
              <a:buFont typeface="Roboto Light"/>
              <a:buChar char="○"/>
            </a:pPr>
            <a:r>
              <a:rPr lang="en" sz="1200">
                <a:latin typeface="Roboto Light"/>
                <a:ea typeface="Roboto Light"/>
                <a:cs typeface="Roboto Light"/>
                <a:sym typeface="Roboto Light"/>
              </a:rPr>
              <a:t>Meal carts in working order? How do they look? Need new ones?</a:t>
            </a:r>
            <a:endParaRPr sz="1200">
              <a:latin typeface="Roboto Light"/>
              <a:ea typeface="Roboto Light"/>
              <a:cs typeface="Roboto Light"/>
              <a:sym typeface="Roboto Light"/>
            </a:endParaRPr>
          </a:p>
          <a:p>
            <a:pPr marL="914400" lvl="1" indent="-304800" algn="l" rtl="0">
              <a:spcBef>
                <a:spcPts val="1000"/>
              </a:spcBef>
              <a:spcAft>
                <a:spcPts val="0"/>
              </a:spcAft>
              <a:buClr>
                <a:srgbClr val="000000"/>
              </a:buClr>
              <a:buSzPts val="1200"/>
              <a:buFont typeface="Roboto Light"/>
              <a:buChar char="○"/>
            </a:pPr>
            <a:r>
              <a:rPr lang="en" sz="1200" b="1">
                <a:latin typeface="Roboto"/>
                <a:ea typeface="Roboto"/>
                <a:cs typeface="Roboto"/>
                <a:sym typeface="Roboto"/>
              </a:rPr>
              <a:t>Who is delivering tray?</a:t>
            </a:r>
            <a:r>
              <a:rPr lang="en" sz="1200">
                <a:latin typeface="Roboto Light"/>
                <a:ea typeface="Roboto Light"/>
                <a:cs typeface="Roboto Light"/>
                <a:sym typeface="Roboto Light"/>
              </a:rPr>
              <a:t> </a:t>
            </a:r>
            <a:r>
              <a:rPr lang="en" sz="1200" b="1">
                <a:latin typeface="Roboto"/>
                <a:ea typeface="Roboto"/>
                <a:cs typeface="Roboto"/>
                <a:sym typeface="Roboto"/>
              </a:rPr>
              <a:t>Where </a:t>
            </a:r>
            <a:r>
              <a:rPr lang="en" sz="1200">
                <a:latin typeface="Roboto Light"/>
                <a:ea typeface="Roboto Light"/>
                <a:cs typeface="Roboto Light"/>
                <a:sym typeface="Roboto Light"/>
              </a:rPr>
              <a:t>are they placing it? Within resident’s </a:t>
            </a:r>
            <a:r>
              <a:rPr lang="en" sz="1200" b="1">
                <a:latin typeface="Roboto"/>
                <a:ea typeface="Roboto"/>
                <a:cs typeface="Roboto"/>
                <a:sym typeface="Roboto"/>
              </a:rPr>
              <a:t>reach</a:t>
            </a:r>
            <a:r>
              <a:rPr lang="en" sz="1200">
                <a:latin typeface="Roboto Light"/>
                <a:ea typeface="Roboto Light"/>
                <a:cs typeface="Roboto Light"/>
                <a:sym typeface="Roboto Light"/>
              </a:rPr>
              <a:t>?</a:t>
            </a:r>
            <a:endParaRPr sz="1200">
              <a:latin typeface="Roboto Light"/>
              <a:ea typeface="Roboto Light"/>
              <a:cs typeface="Roboto Light"/>
              <a:sym typeface="Roboto Light"/>
            </a:endParaRPr>
          </a:p>
          <a:p>
            <a:pPr marL="914400" lvl="1"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Assistance provided opening containers and condiments</a:t>
            </a:r>
            <a:endParaRPr sz="1200">
              <a:solidFill>
                <a:schemeClr val="dk1"/>
              </a:solidFill>
              <a:latin typeface="Roboto Light"/>
              <a:ea typeface="Roboto Light"/>
              <a:cs typeface="Roboto Light"/>
              <a:sym typeface="Roboto Light"/>
            </a:endParaRPr>
          </a:p>
          <a:p>
            <a:pPr marL="914400" lvl="1"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What is that delivery experience like for the patient/resident? </a:t>
            </a:r>
            <a:endParaRPr sz="1200">
              <a:solidFill>
                <a:schemeClr val="dk1"/>
              </a:solidFill>
              <a:latin typeface="Roboto Light"/>
              <a:ea typeface="Roboto Light"/>
              <a:cs typeface="Roboto Light"/>
              <a:sym typeface="Roboto Light"/>
            </a:endParaRPr>
          </a:p>
          <a:p>
            <a:pPr marL="1371600" lvl="2" indent="-304800" algn="l" rtl="0">
              <a:spcBef>
                <a:spcPts val="1000"/>
              </a:spcBef>
              <a:spcAft>
                <a:spcPts val="0"/>
              </a:spcAft>
              <a:buClr>
                <a:srgbClr val="000000"/>
              </a:buClr>
              <a:buSzPts val="1200"/>
              <a:buFont typeface="Roboto"/>
              <a:buChar char="■"/>
            </a:pPr>
            <a:r>
              <a:rPr lang="en" sz="1200" b="1">
                <a:latin typeface="Roboto"/>
                <a:ea typeface="Roboto"/>
                <a:cs typeface="Roboto"/>
                <a:sym typeface="Roboto"/>
              </a:rPr>
              <a:t>In-room interaction </a:t>
            </a:r>
            <a:endParaRPr sz="1200" b="1">
              <a:latin typeface="Roboto"/>
              <a:ea typeface="Roboto"/>
              <a:cs typeface="Roboto"/>
              <a:sym typeface="Roboto"/>
            </a:endParaRPr>
          </a:p>
          <a:p>
            <a:pPr marL="1828800" lvl="3" indent="-304800" algn="l" rtl="0">
              <a:spcBef>
                <a:spcPts val="1000"/>
              </a:spcBef>
              <a:spcAft>
                <a:spcPts val="0"/>
              </a:spcAft>
              <a:buClr>
                <a:srgbClr val="000000"/>
              </a:buClr>
              <a:buSzPts val="1200"/>
              <a:buFont typeface="Roboto"/>
              <a:buChar char="●"/>
            </a:pPr>
            <a:r>
              <a:rPr lang="en" sz="1200" b="1">
                <a:latin typeface="Roboto"/>
                <a:ea typeface="Roboto"/>
                <a:cs typeface="Roboto"/>
                <a:sym typeface="Roboto"/>
              </a:rPr>
              <a:t>whomever is delivering the to the patient or resident is likely one of the only person that individual gets to interact with during the day -- Placing greater importance on this final piece. </a:t>
            </a:r>
            <a:endParaRPr sz="1200" b="1">
              <a:latin typeface="Roboto"/>
              <a:ea typeface="Roboto"/>
              <a:cs typeface="Roboto"/>
              <a:sym typeface="Roboto"/>
            </a:endParaRPr>
          </a:p>
          <a:p>
            <a:pPr marL="1828800" lvl="3"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Common hospitality, warmth and that extra step can go a long way in making that meal service be valued. </a:t>
            </a:r>
            <a:endParaRPr sz="1200" b="1">
              <a:latin typeface="Roboto"/>
              <a:ea typeface="Roboto"/>
              <a:cs typeface="Roboto"/>
              <a:sym typeface="Roboto"/>
            </a:endParaRPr>
          </a:p>
          <a:p>
            <a:pPr marL="2286000" lvl="4" indent="-304800" algn="l" rtl="0">
              <a:spcBef>
                <a:spcPts val="1000"/>
              </a:spcBef>
              <a:spcAft>
                <a:spcPts val="0"/>
              </a:spcAft>
              <a:buClr>
                <a:schemeClr val="dk1"/>
              </a:buClr>
              <a:buSzPts val="1200"/>
              <a:buFont typeface="Roboto"/>
              <a:buChar char="○"/>
            </a:pPr>
            <a:r>
              <a:rPr lang="en" sz="1200" b="1">
                <a:latin typeface="Roboto"/>
                <a:ea typeface="Roboto"/>
                <a:cs typeface="Roboto"/>
                <a:sym typeface="Roboto"/>
              </a:rPr>
              <a:t>Due to COVID, this delivery may be out of your control if nursing is delivering meals</a:t>
            </a:r>
            <a:endParaRPr sz="1200" b="1">
              <a:latin typeface="Roboto"/>
              <a:ea typeface="Roboto"/>
              <a:cs typeface="Roboto"/>
              <a:sym typeface="Roboto"/>
            </a:endParaRPr>
          </a:p>
          <a:p>
            <a:pPr marL="2286000" lvl="4" indent="-304800" algn="l" rtl="0">
              <a:spcBef>
                <a:spcPts val="1000"/>
              </a:spcBef>
              <a:spcAft>
                <a:spcPts val="0"/>
              </a:spcAft>
              <a:buClr>
                <a:schemeClr val="dk1"/>
              </a:buClr>
              <a:buSzPts val="1200"/>
              <a:buFont typeface="Roboto"/>
              <a:buChar char="○"/>
            </a:pPr>
            <a:r>
              <a:rPr lang="en" sz="1200" b="1">
                <a:latin typeface="Roboto"/>
                <a:ea typeface="Roboto"/>
                <a:cs typeface="Roboto"/>
                <a:sym typeface="Roboto"/>
              </a:rPr>
              <a:t>Coordinate with them to help ensure meals are delivered the you you intended them to be delivered -- while food is hot. Can be challenging dt all tasks placed on nursing</a:t>
            </a:r>
            <a:endParaRPr sz="1200" b="1">
              <a:latin typeface="Roboto"/>
              <a:ea typeface="Roboto"/>
              <a:cs typeface="Roboto"/>
              <a:sym typeface="Roboto"/>
            </a:endParaRPr>
          </a:p>
          <a:p>
            <a:pPr marL="0" lvl="0" indent="0" algn="l" rtl="0">
              <a:spcBef>
                <a:spcPts val="100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3113844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9c3911079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9c3911079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016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9c3911079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9c3911079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10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Key Points</a:t>
            </a:r>
            <a:endParaRPr sz="1200" dirty="0">
              <a:solidFill>
                <a:srgbClr val="505050"/>
              </a:solidFill>
              <a:highlight>
                <a:schemeClr val="lt1"/>
              </a:highlight>
              <a:latin typeface="Roboto"/>
              <a:ea typeface="Roboto"/>
              <a:cs typeface="Roboto"/>
              <a:sym typeface="Roboto"/>
            </a:endParaRPr>
          </a:p>
          <a:p>
            <a:pPr marL="457200" lvl="0" indent="-304800" algn="l" rtl="0">
              <a:spcBef>
                <a:spcPts val="10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“Elevate” Strategies</a:t>
            </a:r>
            <a:endParaRPr sz="1200" dirty="0">
              <a:solidFill>
                <a:srgbClr val="505050"/>
              </a:solidFill>
              <a:highlight>
                <a:schemeClr val="lt1"/>
              </a:highlight>
              <a:latin typeface="Roboto"/>
              <a:ea typeface="Roboto"/>
              <a:cs typeface="Roboto"/>
              <a:sym typeface="Roboto"/>
            </a:endParaRPr>
          </a:p>
          <a:p>
            <a:pPr marL="914400" lvl="1" indent="-304800" algn="l" rtl="0">
              <a:spcBef>
                <a:spcPts val="10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Plating</a:t>
            </a:r>
            <a:endParaRPr sz="1200" dirty="0">
              <a:solidFill>
                <a:srgbClr val="505050"/>
              </a:solidFill>
              <a:highlight>
                <a:schemeClr val="lt1"/>
              </a:highlight>
              <a:latin typeface="Roboto"/>
              <a:ea typeface="Roboto"/>
              <a:cs typeface="Roboto"/>
              <a:sym typeface="Roboto"/>
            </a:endParaRPr>
          </a:p>
          <a:p>
            <a:pPr marL="914400" lvl="1" indent="-304800" algn="l" rtl="0">
              <a:spcBef>
                <a:spcPts val="10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Garnishing</a:t>
            </a:r>
            <a:endParaRPr sz="1200" dirty="0">
              <a:solidFill>
                <a:srgbClr val="505050"/>
              </a:solidFill>
              <a:highlight>
                <a:schemeClr val="lt1"/>
              </a:highlight>
              <a:latin typeface="Roboto"/>
              <a:ea typeface="Roboto"/>
              <a:cs typeface="Roboto"/>
              <a:sym typeface="Roboto"/>
            </a:endParaRPr>
          </a:p>
          <a:p>
            <a:pPr marL="914400" lvl="1" indent="-304800" algn="l" rtl="0">
              <a:spcBef>
                <a:spcPts val="10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Menu versatility amid staffing concerns</a:t>
            </a:r>
            <a:endParaRPr sz="1200" dirty="0">
              <a:solidFill>
                <a:srgbClr val="505050"/>
              </a:solidFill>
              <a:highlight>
                <a:schemeClr val="lt1"/>
              </a:highlight>
              <a:latin typeface="Roboto"/>
              <a:ea typeface="Roboto"/>
              <a:cs typeface="Roboto"/>
              <a:sym typeface="Roboto"/>
            </a:endParaRPr>
          </a:p>
          <a:p>
            <a:pPr marL="914400" lvl="1" indent="-304800" algn="l" rtl="0">
              <a:spcBef>
                <a:spcPts val="10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Menu trends that work in-room, communally or in retail</a:t>
            </a:r>
            <a:endParaRPr sz="1200" dirty="0">
              <a:solidFill>
                <a:srgbClr val="505050"/>
              </a:solidFill>
              <a:highlight>
                <a:schemeClr val="lt1"/>
              </a:highlight>
              <a:latin typeface="Roboto"/>
              <a:ea typeface="Roboto"/>
              <a:cs typeface="Roboto"/>
              <a:sym typeface="Roboto"/>
            </a:endParaRPr>
          </a:p>
          <a:p>
            <a:pPr marL="914400" lvl="1"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Community / Staff meals</a:t>
            </a:r>
            <a:endParaRPr sz="1200" dirty="0">
              <a:solidFill>
                <a:srgbClr val="505050"/>
              </a:solidFill>
              <a:highlight>
                <a:schemeClr val="lt1"/>
              </a:highlight>
              <a:latin typeface="Roboto"/>
              <a:ea typeface="Roboto"/>
              <a:cs typeface="Roboto"/>
              <a:sym typeface="Roboto"/>
            </a:endParaRPr>
          </a:p>
          <a:p>
            <a:pPr marL="914400" lvl="1"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Food transport</a:t>
            </a:r>
            <a:endParaRPr sz="1200" dirty="0">
              <a:solidFill>
                <a:srgbClr val="505050"/>
              </a:solidFill>
              <a:highlight>
                <a:schemeClr val="lt1"/>
              </a:highlight>
              <a:latin typeface="Roboto"/>
              <a:ea typeface="Roboto"/>
              <a:cs typeface="Roboto"/>
              <a:sym typeface="Roboto"/>
            </a:endParaRPr>
          </a:p>
          <a:p>
            <a:pPr marL="914400" lvl="1"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Fun with Happy Hour</a:t>
            </a:r>
            <a:endParaRPr sz="1200" dirty="0">
              <a:solidFill>
                <a:srgbClr val="505050"/>
              </a:solidFill>
              <a:highlight>
                <a:schemeClr val="lt1"/>
              </a:highlight>
              <a:latin typeface="Roboto"/>
              <a:ea typeface="Roboto"/>
              <a:cs typeface="Roboto"/>
              <a:sym typeface="Roboto"/>
            </a:endParaRPr>
          </a:p>
          <a:p>
            <a:pPr marL="914400" lvl="1"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Q&amp;A</a:t>
            </a:r>
            <a:endParaRPr sz="1200" dirty="0">
              <a:solidFill>
                <a:srgbClr val="505050"/>
              </a:solidFill>
              <a:highlight>
                <a:schemeClr val="lt1"/>
              </a:highlight>
              <a:latin typeface="Roboto"/>
              <a:ea typeface="Roboto"/>
              <a:cs typeface="Roboto"/>
              <a:sym typeface="Roboto"/>
            </a:endParaRPr>
          </a:p>
          <a:p>
            <a:pPr marL="457200" lvl="0"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Explain photos -- Customer sent these in after last week’s event to show example of simple way prep cook elevates meals. </a:t>
            </a:r>
            <a:endParaRPr sz="1200" dirty="0">
              <a:solidFill>
                <a:srgbClr val="505050"/>
              </a:solidFill>
              <a:highlight>
                <a:schemeClr val="lt1"/>
              </a:highlight>
              <a:latin typeface="Roboto"/>
              <a:ea typeface="Roboto"/>
              <a:cs typeface="Roboto"/>
              <a:sym typeface="Roboto"/>
            </a:endParaRPr>
          </a:p>
          <a:p>
            <a:pPr marL="914400" lvl="1"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Brought joy to my heart and can imagine how it would brighten any individual’s day</a:t>
            </a:r>
            <a:endParaRPr sz="1200" dirty="0">
              <a:solidFill>
                <a:srgbClr val="505050"/>
              </a:solidFill>
              <a:highlight>
                <a:schemeClr val="lt1"/>
              </a:highlight>
              <a:latin typeface="Roboto"/>
              <a:ea typeface="Roboto"/>
              <a:cs typeface="Roboto"/>
              <a:sym typeface="Roboto"/>
            </a:endParaRPr>
          </a:p>
          <a:p>
            <a:pPr marL="914400" lvl="1"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I share this for two reasons, one, it’s a great example of how important visual appeal is, and how simple the “elevate” concept can be executed. </a:t>
            </a:r>
            <a:endParaRPr sz="1200" dirty="0">
              <a:solidFill>
                <a:srgbClr val="505050"/>
              </a:solidFill>
              <a:highlight>
                <a:schemeClr val="lt1"/>
              </a:highlight>
              <a:latin typeface="Roboto"/>
              <a:ea typeface="Roboto"/>
              <a:cs typeface="Roboto"/>
              <a:sym typeface="Roboto"/>
            </a:endParaRPr>
          </a:p>
          <a:p>
            <a:pPr marL="1371600" lvl="2" indent="-304800" algn="l" rtl="0">
              <a:spcBef>
                <a:spcPts val="600"/>
              </a:spcBef>
              <a:spcAft>
                <a:spcPts val="0"/>
              </a:spcAft>
              <a:buClr>
                <a:srgbClr val="505050"/>
              </a:buClr>
              <a:buSzPts val="1200"/>
              <a:buFont typeface="Roboto"/>
              <a:buChar char="■"/>
            </a:pPr>
            <a:r>
              <a:rPr lang="en" sz="1200" dirty="0">
                <a:solidFill>
                  <a:srgbClr val="505050"/>
                </a:solidFill>
                <a:highlight>
                  <a:schemeClr val="lt1"/>
                </a:highlight>
                <a:latin typeface="Roboto"/>
                <a:ea typeface="Roboto"/>
                <a:cs typeface="Roboto"/>
                <a:sym typeface="Roboto"/>
              </a:rPr>
              <a:t>Second, if any of you are doing great things, I would LOVE if you sent in pictures of your work! Especially now that we can’t get inside your walls to see with our own eyes. </a:t>
            </a:r>
            <a:endParaRPr sz="1200" dirty="0">
              <a:solidFill>
                <a:srgbClr val="505050"/>
              </a:solidFill>
              <a:highlight>
                <a:schemeClr val="lt1"/>
              </a:highlight>
              <a:latin typeface="Roboto"/>
              <a:ea typeface="Roboto"/>
              <a:cs typeface="Roboto"/>
              <a:sym typeface="Roboto"/>
            </a:endParaRPr>
          </a:p>
          <a:p>
            <a:pPr marL="914400" lvl="0" indent="0" algn="l" rtl="0">
              <a:spcBef>
                <a:spcPts val="1000"/>
              </a:spcBef>
              <a:spcAft>
                <a:spcPts val="0"/>
              </a:spcAft>
              <a:buNone/>
            </a:pPr>
            <a:endParaRPr sz="1400" dirty="0">
              <a:solidFill>
                <a:srgbClr val="505050"/>
              </a:solidFill>
              <a:highlight>
                <a:schemeClr val="lt1"/>
              </a:highlight>
              <a:latin typeface="Roboto"/>
              <a:ea typeface="Roboto"/>
              <a:cs typeface="Roboto"/>
              <a:sym typeface="Roboto"/>
            </a:endParaRPr>
          </a:p>
        </p:txBody>
      </p:sp>
    </p:spTree>
    <p:extLst>
      <p:ext uri="{BB962C8B-B14F-4D97-AF65-F5344CB8AC3E}">
        <p14:creationId xmlns:p14="http://schemas.microsoft.com/office/powerpoint/2010/main" val="1447912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c3911079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c3911079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Universal Precautions. </a:t>
            </a:r>
          </a:p>
          <a:p>
            <a:pPr marL="0" lvl="0" indent="0" algn="l" rtl="0">
              <a:spcBef>
                <a:spcPts val="0"/>
              </a:spcBef>
              <a:spcAft>
                <a:spcPts val="0"/>
              </a:spcAft>
              <a:buNone/>
            </a:pPr>
            <a:r>
              <a:rPr lang="en-US" dirty="0" smtClean="0"/>
              <a:t>CMS</a:t>
            </a:r>
            <a:r>
              <a:rPr lang="en-US" baseline="0" dirty="0" smtClean="0"/>
              <a:t> guidelines do not have specific ruling re: using china vs disposable ware</a:t>
            </a:r>
          </a:p>
          <a:p>
            <a:pPr marL="457200" lvl="0" indent="-304800" algn="l" rtl="0">
              <a:lnSpc>
                <a:spcPct val="130000"/>
              </a:lnSpc>
              <a:spcBef>
                <a:spcPts val="2400"/>
              </a:spcBef>
              <a:spcAft>
                <a:spcPts val="0"/>
              </a:spcAft>
              <a:buClr>
                <a:schemeClr val="dk1"/>
              </a:buClr>
              <a:buSzPts val="1200"/>
              <a:buChar char="●"/>
            </a:pPr>
            <a:r>
              <a:rPr lang="en-US" sz="1200" dirty="0" smtClean="0">
                <a:solidFill>
                  <a:schemeClr val="dk1"/>
                </a:solidFill>
                <a:highlight>
                  <a:srgbClr val="FFFFFF"/>
                </a:highlight>
              </a:rPr>
              <a:t>Interim Infection Prevention and Control Recommendations for Healthcare Personnel During the Coronavirus Disease 2019 (COVID-19) Pandemic</a:t>
            </a:r>
          </a:p>
          <a:p>
            <a:pPr marL="457200" lvl="0" indent="-304800" algn="l" rtl="0">
              <a:lnSpc>
                <a:spcPct val="115000"/>
              </a:lnSpc>
              <a:spcBef>
                <a:spcPts val="0"/>
              </a:spcBef>
              <a:spcAft>
                <a:spcPts val="0"/>
              </a:spcAft>
              <a:buClr>
                <a:schemeClr val="dk1"/>
              </a:buClr>
              <a:buSzPts val="1200"/>
              <a:buChar char="●"/>
            </a:pPr>
            <a:r>
              <a:rPr lang="en-US" sz="1200" dirty="0" smtClean="0">
                <a:solidFill>
                  <a:schemeClr val="dk1"/>
                </a:solidFill>
                <a:highlight>
                  <a:srgbClr val="FFFFFF"/>
                </a:highlight>
              </a:rPr>
              <a:t>“Management of laundry, food service utensils, and medical waste should also be performed in accordance with routine procedures.”</a:t>
            </a:r>
          </a:p>
          <a:p>
            <a:pPr marL="0" lvl="0" indent="0" algn="l" rtl="0">
              <a:spcBef>
                <a:spcPts val="1200"/>
              </a:spcBef>
              <a:spcAft>
                <a:spcPts val="0"/>
              </a:spcAft>
              <a:buNone/>
            </a:pPr>
            <a:endParaRPr lang="en-US" dirty="0" smtClean="0"/>
          </a:p>
          <a:p>
            <a:pPr marL="0" lvl="0" indent="0" algn="l" rtl="0">
              <a:spcBef>
                <a:spcPts val="0"/>
              </a:spcBef>
              <a:spcAft>
                <a:spcPts val="0"/>
              </a:spcAft>
              <a:buNone/>
            </a:pPr>
            <a:r>
              <a:rPr lang="en-US" dirty="0" smtClean="0"/>
              <a:t>The combination of hot water and detergents used in dishwashers is sufficient to</a:t>
            </a:r>
          </a:p>
          <a:p>
            <a:pPr marL="0" lvl="0" indent="0" algn="l" rtl="0">
              <a:spcBef>
                <a:spcPts val="0"/>
              </a:spcBef>
              <a:spcAft>
                <a:spcPts val="0"/>
              </a:spcAft>
              <a:buNone/>
            </a:pPr>
            <a:r>
              <a:rPr lang="en-US" dirty="0" smtClean="0"/>
              <a:t>decontaminate dishware and eating utensils. Therefore, no special precautions are</a:t>
            </a:r>
          </a:p>
          <a:p>
            <a:pPr marL="0" lvl="0" indent="0" algn="l" rtl="0">
              <a:spcBef>
                <a:spcPts val="0"/>
              </a:spcBef>
              <a:spcAft>
                <a:spcPts val="0"/>
              </a:spcAft>
              <a:buNone/>
            </a:pPr>
            <a:r>
              <a:rPr lang="en-US" dirty="0" smtClean="0"/>
              <a:t>needed for dishware (e.g., dishes, glasses, cups) or eating utensils; reusable dishware</a:t>
            </a:r>
          </a:p>
          <a:p>
            <a:pPr marL="0" lvl="0" indent="0" algn="l" rtl="0">
              <a:spcBef>
                <a:spcPts val="0"/>
              </a:spcBef>
              <a:spcAft>
                <a:spcPts val="0"/>
              </a:spcAft>
              <a:buNone/>
            </a:pPr>
            <a:r>
              <a:rPr lang="en-US" dirty="0" smtClean="0"/>
              <a:t>and utensils may be used for patients requiring Transmission-Based Precautions. In the</a:t>
            </a:r>
          </a:p>
          <a:p>
            <a:pPr marL="0" lvl="0" indent="0" algn="l" rtl="0">
              <a:spcBef>
                <a:spcPts val="0"/>
              </a:spcBef>
              <a:spcAft>
                <a:spcPts val="0"/>
              </a:spcAft>
              <a:buNone/>
            </a:pPr>
            <a:r>
              <a:rPr lang="en-US" dirty="0" smtClean="0"/>
              <a:t>home and other communal settings, eating utensils and drinking vessels that are being</a:t>
            </a:r>
          </a:p>
          <a:p>
            <a:pPr marL="0" lvl="0" indent="0" algn="l" rtl="0">
              <a:spcBef>
                <a:spcPts val="0"/>
              </a:spcBef>
              <a:spcAft>
                <a:spcPts val="0"/>
              </a:spcAft>
              <a:buNone/>
            </a:pPr>
            <a:r>
              <a:rPr lang="en-US" dirty="0" smtClean="0"/>
              <a:t>used should not be shared, consistent with principles of good personal hygiene and for</a:t>
            </a:r>
          </a:p>
          <a:p>
            <a:pPr marL="0" lvl="0" indent="0" algn="l" rtl="0">
              <a:spcBef>
                <a:spcPts val="0"/>
              </a:spcBef>
              <a:spcAft>
                <a:spcPts val="0"/>
              </a:spcAft>
              <a:buNone/>
            </a:pPr>
            <a:r>
              <a:rPr lang="en-US" dirty="0" smtClean="0"/>
              <a:t>the purpose of preventing transmission of respiratory viruses, Herpes simplex virus, and</a:t>
            </a:r>
          </a:p>
          <a:p>
            <a:pPr marL="0" lvl="0" indent="0" algn="l" rtl="0">
              <a:spcBef>
                <a:spcPts val="0"/>
              </a:spcBef>
              <a:spcAft>
                <a:spcPts val="0"/>
              </a:spcAft>
              <a:buNone/>
            </a:pPr>
            <a:r>
              <a:rPr lang="en-US" dirty="0" smtClean="0"/>
              <a:t>infectious agents that infect the gastrointestinal tract and are transmitted by the</a:t>
            </a:r>
          </a:p>
          <a:p>
            <a:pPr marL="0" lvl="0" indent="0" algn="l" rtl="0">
              <a:spcBef>
                <a:spcPts val="0"/>
              </a:spcBef>
              <a:spcAft>
                <a:spcPts val="0"/>
              </a:spcAft>
              <a:buNone/>
            </a:pPr>
            <a:r>
              <a:rPr lang="en-US" dirty="0" smtClean="0"/>
              <a:t>fecal/oral route (e.g., hepatitis A virus, noroviruses). If adequate resources for cleaning</a:t>
            </a:r>
          </a:p>
          <a:p>
            <a:pPr marL="0" lvl="0" indent="0" algn="l" rtl="0">
              <a:spcBef>
                <a:spcPts val="0"/>
              </a:spcBef>
              <a:spcAft>
                <a:spcPts val="0"/>
              </a:spcAft>
              <a:buNone/>
            </a:pPr>
            <a:r>
              <a:rPr lang="en-US" smtClean="0"/>
              <a:t>utensils and dishes are not available, disposable products may be used.</a:t>
            </a:r>
            <a:endParaRPr lang="en-US" dirty="0"/>
          </a:p>
        </p:txBody>
      </p:sp>
    </p:spTree>
    <p:extLst>
      <p:ext uri="{BB962C8B-B14F-4D97-AF65-F5344CB8AC3E}">
        <p14:creationId xmlns:p14="http://schemas.microsoft.com/office/powerpoint/2010/main" val="2556896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9c3911079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9c3911079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668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3a08074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3a08074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What are your current dining experience goals - how do you want the entire dining process to look and feel for your residents</a:t>
            </a:r>
            <a:endParaRPr/>
          </a:p>
          <a:p>
            <a:pPr marL="0" lvl="0" indent="0" algn="l" rtl="0">
              <a:spcBef>
                <a:spcPts val="0"/>
              </a:spcBef>
              <a:spcAft>
                <a:spcPts val="0"/>
              </a:spcAft>
              <a:buNone/>
            </a:pPr>
            <a:endParaRPr/>
          </a:p>
          <a:p>
            <a:pPr marL="0" lvl="0" indent="0" algn="l" rtl="0">
              <a:spcBef>
                <a:spcPts val="0"/>
              </a:spcBef>
              <a:spcAft>
                <a:spcPts val="0"/>
              </a:spcAft>
              <a:buNone/>
            </a:pPr>
            <a:r>
              <a:rPr lang="en"/>
              <a:t>What foodservice strategies can help elevate that experience whether due to covid you are serving in-room, communally or via a to-go program</a:t>
            </a:r>
            <a:endParaRPr/>
          </a:p>
          <a:p>
            <a:pPr marL="0" lvl="0" indent="0" algn="l" rtl="0">
              <a:spcBef>
                <a:spcPts val="0"/>
              </a:spcBef>
              <a:spcAft>
                <a:spcPts val="0"/>
              </a:spcAft>
              <a:buNone/>
            </a:pPr>
            <a:endParaRPr/>
          </a:p>
          <a:p>
            <a:pPr marL="0" lvl="0" indent="0" algn="l" rtl="0">
              <a:spcBef>
                <a:spcPts val="0"/>
              </a:spcBef>
              <a:spcAft>
                <a:spcPts val="0"/>
              </a:spcAft>
              <a:buNone/>
            </a:pPr>
            <a:r>
              <a:rPr lang="en"/>
              <a:t>What are some successful strategies to elevate how you market your program</a:t>
            </a:r>
            <a:endParaRPr/>
          </a:p>
          <a:p>
            <a:pPr marL="0" lvl="0" indent="0" algn="l" rtl="0">
              <a:spcBef>
                <a:spcPts val="0"/>
              </a:spcBef>
              <a:spcAft>
                <a:spcPts val="0"/>
              </a:spcAft>
              <a:buNone/>
            </a:pPr>
            <a:endParaRPr/>
          </a:p>
          <a:p>
            <a:pPr marL="0" lvl="0" indent="0" algn="l" rtl="0">
              <a:spcBef>
                <a:spcPts val="0"/>
              </a:spcBef>
              <a:spcAft>
                <a:spcPts val="0"/>
              </a:spcAft>
              <a:buNone/>
            </a:pPr>
            <a:r>
              <a:rPr lang="en"/>
              <a:t>Wrapping up with tools and resources to make all of this easier on you.</a:t>
            </a:r>
            <a:endParaRPr/>
          </a:p>
        </p:txBody>
      </p:sp>
    </p:spTree>
    <p:extLst>
      <p:ext uri="{BB962C8B-B14F-4D97-AF65-F5344CB8AC3E}">
        <p14:creationId xmlns:p14="http://schemas.microsoft.com/office/powerpoint/2010/main" val="3042836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7b57a9cd4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7b57a9cd4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a:ea typeface="Roboto"/>
                <a:cs typeface="Roboto"/>
                <a:sym typeface="Roboto"/>
              </a:rPr>
              <a:t>Tray Presentation -- will cover more in next slide </a:t>
            </a:r>
            <a:endParaRPr sz="1200" b="1">
              <a:latin typeface="Roboto"/>
              <a:ea typeface="Roboto"/>
              <a:cs typeface="Roboto"/>
              <a:sym typeface="Roboto"/>
            </a:endParaRPr>
          </a:p>
          <a:p>
            <a:pPr marL="0" lvl="0" indent="0" algn="l" rtl="0">
              <a:spcBef>
                <a:spcPts val="1000"/>
              </a:spcBef>
              <a:spcAft>
                <a:spcPts val="0"/>
              </a:spcAft>
              <a:buNone/>
            </a:pPr>
            <a:r>
              <a:rPr lang="en" sz="1200" b="1">
                <a:latin typeface="Roboto"/>
                <a:ea typeface="Roboto"/>
                <a:cs typeface="Roboto"/>
                <a:sym typeface="Roboto"/>
              </a:rPr>
              <a:t>Color of food / dinnerware</a:t>
            </a:r>
            <a:endParaRPr sz="1200" b="1">
              <a:latin typeface="Roboto"/>
              <a:ea typeface="Roboto"/>
              <a:cs typeface="Roboto"/>
              <a:sym typeface="Roboto"/>
            </a:endParaRPr>
          </a:p>
          <a:p>
            <a:pPr marL="457200" lvl="0" indent="-304800" algn="l" rtl="0">
              <a:spcBef>
                <a:spcPts val="1000"/>
              </a:spcBef>
              <a:spcAft>
                <a:spcPts val="0"/>
              </a:spcAft>
              <a:buSzPts val="1200"/>
              <a:buFont typeface="Roboto Light"/>
              <a:buChar char="●"/>
            </a:pPr>
            <a:r>
              <a:rPr lang="en" sz="1200">
                <a:latin typeface="Roboto Light"/>
                <a:ea typeface="Roboto Light"/>
                <a:cs typeface="Roboto Light"/>
                <a:sym typeface="Roboto Light"/>
              </a:rPr>
              <a:t>Have you included special touches </a:t>
            </a:r>
            <a:endParaRPr sz="1200">
              <a:latin typeface="Roboto Light"/>
              <a:ea typeface="Roboto Light"/>
              <a:cs typeface="Roboto Light"/>
              <a:sym typeface="Roboto Light"/>
            </a:endParaRPr>
          </a:p>
          <a:p>
            <a:pPr marL="457200" lvl="0" indent="-304800" algn="l" rtl="0">
              <a:spcBef>
                <a:spcPts val="0"/>
              </a:spcBef>
              <a:spcAft>
                <a:spcPts val="0"/>
              </a:spcAft>
              <a:buSzPts val="1200"/>
              <a:buFont typeface="Roboto Light"/>
              <a:buChar char="●"/>
            </a:pPr>
            <a:r>
              <a:rPr lang="en" sz="1200">
                <a:latin typeface="Roboto Light"/>
                <a:ea typeface="Roboto Light"/>
                <a:cs typeface="Roboto Light"/>
                <a:sym typeface="Roboto Light"/>
              </a:rPr>
              <a:t>Tray / table</a:t>
            </a:r>
            <a:endParaRPr sz="1200">
              <a:latin typeface="Roboto Light"/>
              <a:ea typeface="Roboto Light"/>
              <a:cs typeface="Roboto Light"/>
              <a:sym typeface="Roboto Light"/>
            </a:endParaRPr>
          </a:p>
          <a:p>
            <a:pPr marL="457200" lvl="0" indent="-304800" algn="l" rtl="0">
              <a:spcBef>
                <a:spcPts val="0"/>
              </a:spcBef>
              <a:spcAft>
                <a:spcPts val="0"/>
              </a:spcAft>
              <a:buSzPts val="1200"/>
              <a:buFont typeface="Roboto Light"/>
              <a:buChar char="●"/>
            </a:pPr>
            <a:r>
              <a:rPr lang="en" sz="1200">
                <a:latin typeface="Roboto Light"/>
                <a:ea typeface="Roboto Light"/>
                <a:cs typeface="Roboto Light"/>
                <a:sym typeface="Roboto Light"/>
              </a:rPr>
              <a:t>Real or disposable dinnerware</a:t>
            </a:r>
            <a:endParaRPr sz="1200">
              <a:latin typeface="Roboto Light"/>
              <a:ea typeface="Roboto Light"/>
              <a:cs typeface="Roboto Light"/>
              <a:sym typeface="Roboto Light"/>
            </a:endParaRPr>
          </a:p>
          <a:p>
            <a:pPr marL="0" lvl="0" indent="0" algn="l" rtl="0">
              <a:spcBef>
                <a:spcPts val="1000"/>
              </a:spcBef>
              <a:spcAft>
                <a:spcPts val="0"/>
              </a:spcAft>
              <a:buNone/>
            </a:pPr>
            <a:endParaRPr sz="1200" b="1">
              <a:latin typeface="Roboto"/>
              <a:ea typeface="Roboto"/>
              <a:cs typeface="Roboto"/>
              <a:sym typeface="Roboto"/>
            </a:endParaRPr>
          </a:p>
          <a:p>
            <a:pPr marL="0" lvl="0" indent="0" algn="l" rtl="0">
              <a:spcBef>
                <a:spcPts val="100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86719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97b57a9cd4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97b57a9cd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Roboto"/>
                <a:ea typeface="Roboto"/>
                <a:cs typeface="Roboto"/>
                <a:sym typeface="Roboto"/>
              </a:rPr>
              <a:t>Food / Meal Quality</a:t>
            </a:r>
            <a:endParaRPr sz="1200" b="1">
              <a:solidFill>
                <a:schemeClr val="dk1"/>
              </a:solidFill>
              <a:latin typeface="Roboto"/>
              <a:ea typeface="Roboto"/>
              <a:cs typeface="Roboto"/>
              <a:sym typeface="Roboto"/>
            </a:endParaRPr>
          </a:p>
          <a:p>
            <a:pPr marL="914400" lvl="1"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Checking if food / beverages served at right point of service </a:t>
            </a:r>
            <a:r>
              <a:rPr lang="en" sz="1200" b="1">
                <a:solidFill>
                  <a:schemeClr val="dk1"/>
                </a:solidFill>
                <a:latin typeface="Roboto"/>
                <a:ea typeface="Roboto"/>
                <a:cs typeface="Roboto"/>
                <a:sym typeface="Roboto"/>
              </a:rPr>
              <a:t>temperature</a:t>
            </a:r>
            <a:r>
              <a:rPr lang="en" sz="1200">
                <a:solidFill>
                  <a:schemeClr val="dk1"/>
                </a:solidFill>
                <a:latin typeface="Roboto Light"/>
                <a:ea typeface="Roboto Light"/>
                <a:cs typeface="Roboto Light"/>
                <a:sym typeface="Roboto Light"/>
              </a:rPr>
              <a:t>?</a:t>
            </a:r>
            <a:endParaRPr sz="1200">
              <a:solidFill>
                <a:schemeClr val="dk1"/>
              </a:solidFill>
              <a:latin typeface="Roboto Light"/>
              <a:ea typeface="Roboto Light"/>
              <a:cs typeface="Roboto Light"/>
              <a:sym typeface="Roboto Light"/>
            </a:endParaRPr>
          </a:p>
          <a:p>
            <a:pPr marL="1371600" lvl="2"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If temp not right, what is your corrective action? Where is the problem arising from?</a:t>
            </a:r>
            <a:endParaRPr sz="1200">
              <a:solidFill>
                <a:schemeClr val="dk1"/>
              </a:solidFill>
              <a:latin typeface="Roboto Light"/>
              <a:ea typeface="Roboto Light"/>
              <a:cs typeface="Roboto Light"/>
              <a:sym typeface="Roboto Light"/>
            </a:endParaRPr>
          </a:p>
          <a:p>
            <a:pPr marL="1828800" lvl="3" indent="-304800" algn="l" rtl="0">
              <a:spcBef>
                <a:spcPts val="1000"/>
              </a:spcBef>
              <a:spcAft>
                <a:spcPts val="0"/>
              </a:spcAft>
              <a:buClr>
                <a:schemeClr val="dk1"/>
              </a:buClr>
              <a:buSzPts val="1200"/>
              <a:buFont typeface="Roboto Light"/>
              <a:buChar char="●"/>
            </a:pPr>
            <a:r>
              <a:rPr lang="en" sz="1200" b="1">
                <a:solidFill>
                  <a:schemeClr val="dk1"/>
                </a:solidFill>
                <a:latin typeface="Roboto"/>
                <a:ea typeface="Roboto"/>
                <a:cs typeface="Roboto"/>
                <a:sym typeface="Roboto"/>
              </a:rPr>
              <a:t>production</a:t>
            </a:r>
            <a:r>
              <a:rPr lang="en" sz="1200">
                <a:solidFill>
                  <a:schemeClr val="dk1"/>
                </a:solidFill>
                <a:latin typeface="Roboto Light"/>
                <a:ea typeface="Roboto Light"/>
                <a:cs typeface="Roboto Light"/>
                <a:sym typeface="Roboto Light"/>
              </a:rPr>
              <a:t>, </a:t>
            </a:r>
            <a:r>
              <a:rPr lang="en" sz="1200" b="1">
                <a:solidFill>
                  <a:schemeClr val="dk1"/>
                </a:solidFill>
                <a:latin typeface="Roboto"/>
                <a:ea typeface="Roboto"/>
                <a:cs typeface="Roboto"/>
                <a:sym typeface="Roboto"/>
              </a:rPr>
              <a:t>packaging </a:t>
            </a:r>
            <a:r>
              <a:rPr lang="en" sz="1200">
                <a:solidFill>
                  <a:schemeClr val="dk1"/>
                </a:solidFill>
                <a:latin typeface="Roboto Light"/>
                <a:ea typeface="Roboto Light"/>
                <a:cs typeface="Roboto Light"/>
                <a:sym typeface="Roboto Light"/>
              </a:rPr>
              <a:t>or </a:t>
            </a:r>
            <a:r>
              <a:rPr lang="en" sz="1200" b="1">
                <a:solidFill>
                  <a:schemeClr val="dk1"/>
                </a:solidFill>
                <a:latin typeface="Roboto"/>
                <a:ea typeface="Roboto"/>
                <a:cs typeface="Roboto"/>
                <a:sym typeface="Roboto"/>
              </a:rPr>
              <a:t>transportation </a:t>
            </a:r>
            <a:endParaRPr sz="1200" b="1">
              <a:solidFill>
                <a:schemeClr val="dk1"/>
              </a:solidFill>
              <a:latin typeface="Roboto"/>
              <a:ea typeface="Roboto"/>
              <a:cs typeface="Roboto"/>
              <a:sym typeface="Roboto"/>
            </a:endParaRPr>
          </a:p>
          <a:p>
            <a:pPr marL="914400" lvl="1"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To-Go appropriate -- look at what’s being served. Are you serving the right kinds of foods in-room? Not all foods travel well. May want to adjust menu. (i.e. pizza can get cold and soggy -- calzone, which is similar to pizza, travels better)</a:t>
            </a:r>
            <a:endParaRPr sz="1200">
              <a:solidFill>
                <a:schemeClr val="dk1"/>
              </a:solidFill>
              <a:latin typeface="Roboto Light"/>
              <a:ea typeface="Roboto Light"/>
              <a:cs typeface="Roboto Light"/>
              <a:sym typeface="Roboto Light"/>
            </a:endParaRPr>
          </a:p>
          <a:p>
            <a:pPr marL="914400" lvl="1" indent="-304800" algn="l" rtl="0">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Extras included and accessible -- did you include and can they access or open condiments or other containers?</a:t>
            </a:r>
            <a:endParaRPr sz="1200">
              <a:solidFill>
                <a:schemeClr val="dk1"/>
              </a:solidFill>
              <a:latin typeface="Roboto Light"/>
              <a:ea typeface="Roboto Light"/>
              <a:cs typeface="Roboto Light"/>
              <a:sym typeface="Roboto Light"/>
            </a:endParaRPr>
          </a:p>
          <a:p>
            <a:pPr marL="457200" lvl="0" indent="0" algn="l" rtl="0">
              <a:spcBef>
                <a:spcPts val="1000"/>
              </a:spcBef>
              <a:spcAft>
                <a:spcPts val="0"/>
              </a:spcAft>
              <a:buNone/>
            </a:pPr>
            <a:endParaRPr>
              <a:solidFill>
                <a:schemeClr val="dk1"/>
              </a:solidFill>
              <a:latin typeface="Roboto Medium"/>
              <a:ea typeface="Roboto Medium"/>
              <a:cs typeface="Roboto Medium"/>
              <a:sym typeface="Roboto Medium"/>
            </a:endParaRPr>
          </a:p>
          <a:p>
            <a:pPr marL="0" lvl="0" indent="0" algn="l" rtl="0">
              <a:spcBef>
                <a:spcPts val="100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4014807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a42910c408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a42910c408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rgbClr val="505050"/>
                </a:solidFill>
                <a:latin typeface="Roboto"/>
                <a:ea typeface="Roboto"/>
                <a:cs typeface="Roboto"/>
                <a:sym typeface="Roboto"/>
              </a:rPr>
              <a:t>All hands on deck</a:t>
            </a:r>
            <a:endParaRPr sz="2000" b="1">
              <a:solidFill>
                <a:srgbClr val="505050"/>
              </a:solidFill>
              <a:latin typeface="Roboto"/>
              <a:ea typeface="Roboto"/>
              <a:cs typeface="Roboto"/>
              <a:sym typeface="Roboto"/>
            </a:endParaRPr>
          </a:p>
          <a:p>
            <a:pPr marL="342900" lvl="0" indent="-241300" algn="l" rtl="0">
              <a:spcBef>
                <a:spcPts val="0"/>
              </a:spcBef>
              <a:spcAft>
                <a:spcPts val="0"/>
              </a:spcAft>
              <a:buClr>
                <a:srgbClr val="505050"/>
              </a:buClr>
              <a:buSzPts val="2000"/>
              <a:buFont typeface="Roboto"/>
              <a:buChar char="●"/>
            </a:pPr>
            <a:r>
              <a:rPr lang="en" sz="2000">
                <a:solidFill>
                  <a:srgbClr val="505050"/>
                </a:solidFill>
                <a:latin typeface="Roboto"/>
                <a:ea typeface="Roboto"/>
                <a:cs typeface="Roboto"/>
                <a:sym typeface="Roboto"/>
              </a:rPr>
              <a:t>Protected meal hour</a:t>
            </a:r>
            <a:endParaRPr sz="2000">
              <a:solidFill>
                <a:srgbClr val="505050"/>
              </a:solidFill>
              <a:latin typeface="Roboto"/>
              <a:ea typeface="Roboto"/>
              <a:cs typeface="Roboto"/>
              <a:sym typeface="Roboto"/>
            </a:endParaRPr>
          </a:p>
          <a:p>
            <a:pPr marL="342900" lvl="0" indent="-241300" algn="l" rtl="0">
              <a:spcBef>
                <a:spcPts val="0"/>
              </a:spcBef>
              <a:spcAft>
                <a:spcPts val="0"/>
              </a:spcAft>
              <a:buClr>
                <a:srgbClr val="505050"/>
              </a:buClr>
              <a:buSzPts val="2000"/>
              <a:buFont typeface="Roboto"/>
              <a:buChar char="●"/>
            </a:pPr>
            <a:r>
              <a:rPr lang="en" sz="2000">
                <a:solidFill>
                  <a:srgbClr val="505050"/>
                </a:solidFill>
                <a:latin typeface="Roboto"/>
                <a:ea typeface="Roboto"/>
                <a:cs typeface="Roboto"/>
                <a:sym typeface="Roboto"/>
              </a:rPr>
              <a:t>Put your management team on a coffee serving schedule!</a:t>
            </a:r>
            <a:endParaRPr sz="2000">
              <a:solidFill>
                <a:srgbClr val="505050"/>
              </a:solidFill>
              <a:latin typeface="Roboto"/>
              <a:ea typeface="Roboto"/>
              <a:cs typeface="Roboto"/>
              <a:sym typeface="Roboto"/>
            </a:endParaRPr>
          </a:p>
          <a:p>
            <a:pPr marL="914400" lvl="0" indent="0" algn="l" rtl="0">
              <a:spcBef>
                <a:spcPts val="0"/>
              </a:spcBef>
              <a:spcAft>
                <a:spcPts val="0"/>
              </a:spcAft>
              <a:buClr>
                <a:schemeClr val="dk1"/>
              </a:buClr>
              <a:buSzPts val="1100"/>
              <a:buFont typeface="Arial"/>
              <a:buNone/>
            </a:pPr>
            <a:endParaRPr sz="2000">
              <a:solidFill>
                <a:srgbClr val="505050"/>
              </a:solidFill>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21239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1139dc7b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1139dc7b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latin typeface="Roboto"/>
                <a:ea typeface="Roboto"/>
                <a:cs typeface="Roboto"/>
                <a:sym typeface="Roboto"/>
              </a:rPr>
              <a:t>Keeping it exciting!</a:t>
            </a:r>
            <a:endParaRPr sz="1200" b="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200" b="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b="1">
                <a:latin typeface="Roboto"/>
                <a:ea typeface="Roboto"/>
                <a:cs typeface="Roboto"/>
                <a:sym typeface="Roboto"/>
              </a:rPr>
              <a:t>Several great </a:t>
            </a:r>
            <a:r>
              <a:rPr lang="en" sz="1200" b="1" u="sng">
                <a:highlight>
                  <a:srgbClr val="FFFF00"/>
                </a:highlight>
                <a:latin typeface="Roboto"/>
                <a:ea typeface="Roboto"/>
                <a:cs typeface="Roboto"/>
                <a:sym typeface="Roboto"/>
              </a:rPr>
              <a:t>traveling room service cart i</a:t>
            </a:r>
            <a:r>
              <a:rPr lang="en" sz="1200" b="1">
                <a:highlight>
                  <a:srgbClr val="FFFF00"/>
                </a:highlight>
                <a:latin typeface="Roboto"/>
                <a:ea typeface="Roboto"/>
                <a:cs typeface="Roboto"/>
                <a:sym typeface="Roboto"/>
              </a:rPr>
              <a:t>deas from my customers -- snack carts great way to get additional calories in, to address malnutrition issues</a:t>
            </a:r>
            <a:endParaRPr sz="1200" b="1">
              <a:highlight>
                <a:srgbClr val="FFFF00"/>
              </a:highlight>
              <a:latin typeface="Roboto"/>
              <a:ea typeface="Roboto"/>
              <a:cs typeface="Roboto"/>
              <a:sym typeface="Roboto"/>
            </a:endParaRPr>
          </a:p>
          <a:p>
            <a:pPr marL="457200" lvl="0" indent="-304800" algn="l" rtl="0">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Root beer floats</a:t>
            </a:r>
            <a:endParaRPr sz="1200">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Ice Cream Man!</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Ice Cream Novelty treat cart with several varieties to choose from (a resident Favorite!) </a:t>
            </a:r>
            <a:endParaRPr sz="1200">
              <a:latin typeface="Roboto"/>
              <a:ea typeface="Roboto"/>
              <a:cs typeface="Roboto"/>
              <a:sym typeface="Roboto"/>
            </a:endParaRPr>
          </a:p>
          <a:p>
            <a:pPr marL="457200" lvl="0" indent="-304800" algn="l" rtl="0">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2 varieties of parfaits with fruit and granola on the side -- can customize for each resident</a:t>
            </a:r>
            <a:endParaRPr sz="1200">
              <a:latin typeface="Roboto"/>
              <a:ea typeface="Roboto"/>
              <a:cs typeface="Roboto"/>
              <a:sym typeface="Roboto"/>
            </a:endParaRPr>
          </a:p>
          <a:p>
            <a:pPr marL="457200" lvl="0" indent="-304800" algn="l" rtl="0">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Popcorn cart -- different flavors available</a:t>
            </a:r>
            <a:endParaRPr sz="1200">
              <a:latin typeface="Roboto"/>
              <a:ea typeface="Roboto"/>
              <a:cs typeface="Roboto"/>
              <a:sym typeface="Roboto"/>
            </a:endParaRPr>
          </a:p>
          <a:p>
            <a:pPr marL="457200" lvl="0" indent="-304800" algn="l" rtl="0">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Chips and salsa cart </a:t>
            </a:r>
            <a:endParaRPr sz="120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latin typeface="Roboto"/>
                <a:ea typeface="Roboto"/>
                <a:cs typeface="Roboto"/>
                <a:sym typeface="Roboto"/>
              </a:rPr>
              <a:t>Pair with a lime-flavored refreshing beverage. :)</a:t>
            </a:r>
            <a:endParaRPr sz="1200">
              <a:latin typeface="Roboto"/>
              <a:ea typeface="Roboto"/>
              <a:cs typeface="Roboto"/>
              <a:sym typeface="Roboto"/>
            </a:endParaRPr>
          </a:p>
          <a:p>
            <a:pPr marL="0" lvl="0" indent="0" algn="l" rtl="0">
              <a:spcBef>
                <a:spcPts val="1000"/>
              </a:spcBef>
              <a:spcAft>
                <a:spcPts val="0"/>
              </a:spcAft>
              <a:buNone/>
            </a:pPr>
            <a:r>
              <a:rPr lang="en" sz="1200" b="1">
                <a:latin typeface="Roboto"/>
                <a:ea typeface="Roboto"/>
                <a:cs typeface="Roboto"/>
                <a:sym typeface="Roboto"/>
              </a:rPr>
              <a:t>Beverage Cart -- we know hydration is always an issue</a:t>
            </a:r>
            <a:endParaRPr sz="1200" b="1">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Mocktail or Real cocktail </a:t>
            </a:r>
            <a:r>
              <a:rPr lang="en" sz="1200" b="1">
                <a:solidFill>
                  <a:schemeClr val="dk1"/>
                </a:solidFill>
                <a:latin typeface="Roboto"/>
                <a:ea typeface="Roboto"/>
                <a:cs typeface="Roboto"/>
                <a:sym typeface="Roboto"/>
              </a:rPr>
              <a:t>Happy Hour using flavored syrups OR specialty Lemonadtes -- Spero (non-foods team) will have ideas next week</a:t>
            </a:r>
            <a:endParaRPr sz="1200" b="1">
              <a:solidFill>
                <a:schemeClr val="dk1"/>
              </a:solidFill>
              <a:latin typeface="Roboto"/>
              <a:ea typeface="Roboto"/>
              <a:cs typeface="Roboto"/>
              <a:sym typeface="Roboto"/>
            </a:endParaRPr>
          </a:p>
          <a:p>
            <a:pPr marL="1371600" lvl="2" indent="-304800" algn="l" rtl="0">
              <a:lnSpc>
                <a:spcPct val="115000"/>
              </a:lnSpc>
              <a:spcBef>
                <a:spcPts val="100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Friday appetizers</a:t>
            </a:r>
            <a:endParaRPr sz="1200" b="1">
              <a:solidFill>
                <a:schemeClr val="dk1"/>
              </a:solidFill>
              <a:latin typeface="Roboto"/>
              <a:ea typeface="Roboto"/>
              <a:cs typeface="Roboto"/>
              <a:sym typeface="Roboto"/>
            </a:endParaRPr>
          </a:p>
          <a:p>
            <a:pPr marL="1828800" lvl="3" indent="-304800" algn="l" rtl="0">
              <a:lnSpc>
                <a:spcPct val="115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Wines, charcuterie, cheese and crackers</a:t>
            </a:r>
            <a:r>
              <a:rPr lang="en" sz="1200">
                <a:solidFill>
                  <a:schemeClr val="dk1"/>
                </a:solidFill>
                <a:latin typeface="Roboto"/>
                <a:ea typeface="Roboto"/>
                <a:cs typeface="Roboto"/>
                <a:sym typeface="Roboto"/>
              </a:rPr>
              <a:t>, with your choice of 1 glass of wine. </a:t>
            </a:r>
            <a:endParaRPr sz="1200">
              <a:solidFill>
                <a:schemeClr val="dk1"/>
              </a:solidFill>
              <a:latin typeface="Roboto"/>
              <a:ea typeface="Roboto"/>
              <a:cs typeface="Roboto"/>
              <a:sym typeface="Roboto"/>
            </a:endParaRPr>
          </a:p>
          <a:p>
            <a:pPr marL="2286000" lvl="4"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In my world there would be more wine but to each her own</a:t>
            </a:r>
            <a:endParaRPr sz="1200">
              <a:solidFill>
                <a:schemeClr val="dk1"/>
              </a:solidFill>
              <a:latin typeface="Roboto"/>
              <a:ea typeface="Roboto"/>
              <a:cs typeface="Roboto"/>
              <a:sym typeface="Roboto"/>
            </a:endParaRPr>
          </a:p>
          <a:p>
            <a:pPr marL="2286000" lvl="4"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Could do with a zoom tasting</a:t>
            </a:r>
            <a:endParaRPr sz="1200">
              <a:solidFill>
                <a:schemeClr val="dk1"/>
              </a:solidFill>
              <a:latin typeface="Roboto"/>
              <a:ea typeface="Roboto"/>
              <a:cs typeface="Roboto"/>
              <a:sym typeface="Roboto"/>
            </a:endParaRPr>
          </a:p>
          <a:p>
            <a:pPr marL="1828800" lvl="3" indent="-304800" algn="l" rtl="0">
              <a:lnSpc>
                <a:spcPct val="115000"/>
              </a:lnSpc>
              <a:spcBef>
                <a:spcPts val="0"/>
              </a:spcBef>
              <a:spcAft>
                <a:spcPts val="0"/>
              </a:spcAft>
              <a:buClr>
                <a:schemeClr val="dk1"/>
              </a:buClr>
              <a:buSzPts val="1200"/>
              <a:buFont typeface="Roboto"/>
              <a:buChar char="●"/>
            </a:pPr>
            <a:r>
              <a:rPr lang="en" sz="1200" b="1">
                <a:solidFill>
                  <a:schemeClr val="dk1"/>
                </a:solidFill>
                <a:highlight>
                  <a:schemeClr val="lt1"/>
                </a:highlight>
                <a:latin typeface="Roboto"/>
                <a:ea typeface="Roboto"/>
                <a:cs typeface="Roboto"/>
                <a:sym typeface="Roboto"/>
              </a:rPr>
              <a:t>Fun Friday Treats:</a:t>
            </a:r>
            <a:r>
              <a:rPr lang="en" sz="1200">
                <a:solidFill>
                  <a:schemeClr val="dk1"/>
                </a:solidFill>
                <a:highlight>
                  <a:schemeClr val="lt1"/>
                </a:highlight>
                <a:latin typeface="Roboto"/>
                <a:ea typeface="Roboto"/>
                <a:cs typeface="Roboto"/>
                <a:sym typeface="Roboto"/>
              </a:rPr>
              <a:t> </a:t>
            </a:r>
            <a:endParaRPr sz="1200">
              <a:solidFill>
                <a:schemeClr val="dk1"/>
              </a:solidFill>
              <a:highlight>
                <a:schemeClr val="lt1"/>
              </a:highlight>
              <a:latin typeface="Roboto"/>
              <a:ea typeface="Roboto"/>
              <a:cs typeface="Roboto"/>
              <a:sym typeface="Roboto"/>
            </a:endParaRPr>
          </a:p>
          <a:p>
            <a:pPr marL="2286000" lvl="4"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Every Friday afternoon, </a:t>
            </a:r>
            <a:r>
              <a:rPr lang="en" sz="1200" b="1">
                <a:solidFill>
                  <a:schemeClr val="dk1"/>
                </a:solidFill>
                <a:highlight>
                  <a:schemeClr val="lt1"/>
                </a:highlight>
                <a:latin typeface="Roboto"/>
                <a:ea typeface="Roboto"/>
                <a:cs typeface="Roboto"/>
                <a:sym typeface="Roboto"/>
              </a:rPr>
              <a:t>co</a:t>
            </a:r>
            <a:r>
              <a:rPr lang="en" sz="1200">
                <a:solidFill>
                  <a:schemeClr val="dk1"/>
                </a:solidFill>
                <a:highlight>
                  <a:schemeClr val="lt1"/>
                </a:highlight>
                <a:latin typeface="Roboto"/>
                <a:ea typeface="Roboto"/>
                <a:cs typeface="Roboto"/>
                <a:sym typeface="Roboto"/>
              </a:rPr>
              <a:t>mmunity in Asheville, North Carolina, surprises residents with a cart carrying </a:t>
            </a:r>
            <a:r>
              <a:rPr lang="en" sz="1200" b="1">
                <a:solidFill>
                  <a:schemeClr val="dk1"/>
                </a:solidFill>
                <a:highlight>
                  <a:schemeClr val="lt1"/>
                </a:highlight>
                <a:latin typeface="Roboto"/>
                <a:ea typeface="Roboto"/>
                <a:cs typeface="Roboto"/>
                <a:sym typeface="Roboto"/>
              </a:rPr>
              <a:t>unique indulgences. </a:t>
            </a:r>
            <a:endParaRPr sz="1200" b="1">
              <a:solidFill>
                <a:schemeClr val="dk1"/>
              </a:solidFill>
              <a:highlight>
                <a:schemeClr val="lt1"/>
              </a:highlight>
              <a:latin typeface="Roboto"/>
              <a:ea typeface="Roboto"/>
              <a:cs typeface="Roboto"/>
              <a:sym typeface="Roboto"/>
            </a:endParaRPr>
          </a:p>
          <a:p>
            <a:pPr marL="2743200" lvl="5"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And as much as possible, they purchase from local companies / businesses “to give residents sense of a connection to our community,” </a:t>
            </a:r>
            <a:endParaRPr sz="1200">
              <a:solidFill>
                <a:schemeClr val="dk1"/>
              </a:solidFill>
              <a:highlight>
                <a:schemeClr val="lt1"/>
              </a:highlight>
              <a:latin typeface="Roboto"/>
              <a:ea typeface="Roboto"/>
              <a:cs typeface="Roboto"/>
              <a:sym typeface="Roboto"/>
            </a:endParaRPr>
          </a:p>
          <a:p>
            <a:pPr marL="3200400" lvl="6"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Warm stadium pretzels and Dale’s Pale Ale from a well-known Asheville brewery</a:t>
            </a:r>
            <a:endParaRPr sz="1200">
              <a:solidFill>
                <a:schemeClr val="dk1"/>
              </a:solidFill>
              <a:highlight>
                <a:schemeClr val="lt1"/>
              </a:highlight>
              <a:latin typeface="Roboto"/>
              <a:ea typeface="Roboto"/>
              <a:cs typeface="Roboto"/>
              <a:sym typeface="Roboto"/>
            </a:endParaRPr>
          </a:p>
          <a:p>
            <a:pPr marL="3200400" lvl="6"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Local Italian Ice franchise </a:t>
            </a:r>
            <a:endParaRPr sz="1200">
              <a:solidFill>
                <a:schemeClr val="dk1"/>
              </a:solidFill>
              <a:highlight>
                <a:schemeClr val="lt1"/>
              </a:highlight>
              <a:latin typeface="Roboto"/>
              <a:ea typeface="Roboto"/>
              <a:cs typeface="Roboto"/>
              <a:sym typeface="Roboto"/>
            </a:endParaRPr>
          </a:p>
          <a:p>
            <a:pPr marL="3200400" lvl="6"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favorite ice cream (including resident favorite Cappuccino Crunch flavor)</a:t>
            </a:r>
            <a:endParaRPr sz="1200">
              <a:solidFill>
                <a:schemeClr val="dk1"/>
              </a:solidFill>
              <a:highlight>
                <a:schemeClr val="lt1"/>
              </a:highlight>
              <a:latin typeface="Roboto"/>
              <a:ea typeface="Roboto"/>
              <a:cs typeface="Roboto"/>
              <a:sym typeface="Roboto"/>
            </a:endParaRPr>
          </a:p>
          <a:p>
            <a:pPr marL="3200400" lvl="6"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crossword puzzles and Asheville chocolates</a:t>
            </a:r>
            <a:endParaRPr sz="1200">
              <a:solidFill>
                <a:schemeClr val="dk1"/>
              </a:solidFill>
              <a:highlight>
                <a:schemeClr val="lt1"/>
              </a:highlight>
              <a:latin typeface="Roboto"/>
              <a:ea typeface="Roboto"/>
              <a:cs typeface="Roboto"/>
              <a:sym typeface="Roboto"/>
            </a:endParaRPr>
          </a:p>
          <a:p>
            <a:pPr marL="2743200" lvl="5"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For tech savvy operations, could pull in some of those producers and host a live zoom session in which they talk about product, operation, how they got into business. How COVID is affecting them and opportunity for residents to ask Q&amp;A. Activities could “host” the panelist. </a:t>
            </a:r>
            <a:endParaRPr sz="1200">
              <a:solidFill>
                <a:schemeClr val="dk1"/>
              </a:solidFill>
              <a:highlight>
                <a:schemeClr val="lt1"/>
              </a:highlight>
              <a:latin typeface="Roboto"/>
              <a:ea typeface="Roboto"/>
              <a:cs typeface="Roboto"/>
              <a:sym typeface="Roboto"/>
            </a:endParaRPr>
          </a:p>
          <a:p>
            <a:pPr marL="2743200" lvl="5" indent="-304800" algn="l" rtl="0">
              <a:lnSpc>
                <a:spcPct val="115000"/>
              </a:lnSpc>
              <a:spcBef>
                <a:spcPts val="0"/>
              </a:spcBef>
              <a:spcAft>
                <a:spcPts val="0"/>
              </a:spcAft>
              <a:buClr>
                <a:schemeClr val="dk1"/>
              </a:buClr>
              <a:buSzPts val="1200"/>
              <a:buFont typeface="Roboto"/>
              <a:buChar char="■"/>
            </a:pPr>
            <a:r>
              <a:rPr lang="en" sz="1200">
                <a:solidFill>
                  <a:schemeClr val="dk1"/>
                </a:solidFill>
                <a:highlight>
                  <a:schemeClr val="lt1"/>
                </a:highlight>
                <a:latin typeface="Roboto"/>
                <a:ea typeface="Roboto"/>
                <a:cs typeface="Roboto"/>
                <a:sym typeface="Roboto"/>
              </a:rPr>
              <a:t>Gives residents something unique and special to look forward to at the end of the week</a:t>
            </a:r>
            <a:endParaRPr sz="1200">
              <a:latin typeface="Roboto"/>
              <a:ea typeface="Roboto"/>
              <a:cs typeface="Roboto"/>
              <a:sym typeface="Roboto"/>
            </a:endParaRPr>
          </a:p>
          <a:p>
            <a:pPr marL="0" lvl="0" indent="0" algn="l" rtl="0">
              <a:lnSpc>
                <a:spcPct val="115000"/>
              </a:lnSpc>
              <a:spcBef>
                <a:spcPts val="0"/>
              </a:spcBef>
              <a:spcAft>
                <a:spcPts val="0"/>
              </a:spcAft>
              <a:buNone/>
            </a:pPr>
            <a:endParaRPr sz="1200" b="1">
              <a:latin typeface="Roboto"/>
              <a:ea typeface="Roboto"/>
              <a:cs typeface="Roboto"/>
              <a:sym typeface="Roboto"/>
            </a:endParaRPr>
          </a:p>
          <a:p>
            <a:pPr marL="0" lvl="0" indent="0" algn="l" rtl="0">
              <a:spcBef>
                <a:spcPts val="0"/>
              </a:spcBef>
              <a:spcAft>
                <a:spcPts val="0"/>
              </a:spcAft>
              <a:buNone/>
            </a:pPr>
            <a:endParaRPr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901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42910c40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42910c40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Snack or Hydration Cart for Happy Hour or Themed Rolling Cart</a:t>
            </a:r>
            <a:endParaRPr/>
          </a:p>
          <a:p>
            <a:pPr marL="0" lvl="0" indent="0" algn="l" rtl="0">
              <a:spcBef>
                <a:spcPts val="0"/>
              </a:spcBef>
              <a:spcAft>
                <a:spcPts val="0"/>
              </a:spcAft>
              <a:buNone/>
            </a:pPr>
            <a:r>
              <a:rPr lang="en"/>
              <a:t>Re-purpose delivery carts</a:t>
            </a:r>
            <a:endParaRPr/>
          </a:p>
        </p:txBody>
      </p:sp>
    </p:spTree>
    <p:extLst>
      <p:ext uri="{BB962C8B-B14F-4D97-AF65-F5344CB8AC3E}">
        <p14:creationId xmlns:p14="http://schemas.microsoft.com/office/powerpoint/2010/main" val="813190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f261b28f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8f261b28f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latin typeface="Roboto"/>
                <a:ea typeface="Roboto"/>
                <a:cs typeface="Roboto"/>
                <a:sym typeface="Roboto"/>
              </a:rPr>
              <a:t>Service Considerations for that Special Touch</a:t>
            </a:r>
            <a:endParaRPr sz="1800">
              <a:latin typeface="Roboto"/>
              <a:ea typeface="Roboto"/>
              <a:cs typeface="Roboto"/>
              <a:sym typeface="Roboto"/>
            </a:endParaRPr>
          </a:p>
          <a:p>
            <a:pPr marL="0" lvl="0" indent="0" algn="l" rtl="0">
              <a:lnSpc>
                <a:spcPct val="120000"/>
              </a:lnSpc>
              <a:spcBef>
                <a:spcPts val="1000"/>
              </a:spcBef>
              <a:spcAft>
                <a:spcPts val="0"/>
              </a:spcAft>
              <a:buNone/>
            </a:pPr>
            <a:r>
              <a:rPr lang="en" b="1"/>
              <a:t>Plan</a:t>
            </a:r>
            <a:r>
              <a:rPr lang="en"/>
              <a:t> ideas to </a:t>
            </a:r>
            <a:r>
              <a:rPr lang="en" b="1"/>
              <a:t>encourage engagement </a:t>
            </a:r>
            <a:r>
              <a:rPr lang="en"/>
              <a:t>with each resident, </a:t>
            </a:r>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a:t>Those </a:t>
            </a:r>
            <a:r>
              <a:rPr lang="en" b="1"/>
              <a:t>“Larger Scale” events</a:t>
            </a:r>
            <a:r>
              <a:rPr lang="en"/>
              <a:t> that you’ve always done </a:t>
            </a:r>
            <a:r>
              <a:rPr lang="en" b="1"/>
              <a:t>can certainly still happen</a:t>
            </a:r>
            <a:r>
              <a:rPr lang="en"/>
              <a:t> but it will take </a:t>
            </a:r>
            <a:r>
              <a:rPr lang="en" b="1"/>
              <a:t>more planning and creative thinking</a:t>
            </a:r>
            <a:r>
              <a:rPr lang="en"/>
              <a:t>, </a:t>
            </a:r>
            <a:endParaRPr/>
          </a:p>
          <a:p>
            <a:pPr marL="0" lvl="0" indent="0" algn="l" rtl="0">
              <a:lnSpc>
                <a:spcPct val="120000"/>
              </a:lnSpc>
              <a:spcBef>
                <a:spcPts val="0"/>
              </a:spcBef>
              <a:spcAft>
                <a:spcPts val="0"/>
              </a:spcAft>
              <a:buClr>
                <a:schemeClr val="dk1"/>
              </a:buClr>
              <a:buSzPts val="1100"/>
              <a:buFont typeface="Arial"/>
              <a:buNone/>
            </a:pPr>
            <a:endParaRPr/>
          </a:p>
          <a:p>
            <a:pPr marL="0" lvl="0" indent="0" algn="l" rtl="0">
              <a:lnSpc>
                <a:spcPct val="120000"/>
              </a:lnSpc>
              <a:spcBef>
                <a:spcPts val="0"/>
              </a:spcBef>
              <a:spcAft>
                <a:spcPts val="0"/>
              </a:spcAft>
              <a:buNone/>
            </a:pPr>
            <a:r>
              <a:rPr lang="en"/>
              <a:t>Think about how you can </a:t>
            </a:r>
            <a:r>
              <a:rPr lang="en" b="1"/>
              <a:t>engage on a more-regular basis</a:t>
            </a:r>
            <a:r>
              <a:rPr lang="en"/>
              <a:t> such as with </a:t>
            </a:r>
            <a:r>
              <a:rPr lang="en" b="1"/>
              <a:t>daily inspirational messages</a:t>
            </a:r>
            <a:r>
              <a:rPr lang="en"/>
              <a:t> or </a:t>
            </a:r>
            <a:r>
              <a:rPr lang="en" b="1"/>
              <a:t>comedy </a:t>
            </a:r>
            <a:r>
              <a:rPr lang="en"/>
              <a:t>cards with meals.</a:t>
            </a:r>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b="1"/>
              <a:t>Themed meals</a:t>
            </a:r>
            <a:endParaRPr/>
          </a:p>
          <a:p>
            <a:pPr marL="0" lvl="0" indent="0" algn="l" rtl="0">
              <a:lnSpc>
                <a:spcPct val="120000"/>
              </a:lnSpc>
              <a:spcBef>
                <a:spcPts val="0"/>
              </a:spcBef>
              <a:spcAft>
                <a:spcPts val="0"/>
              </a:spcAft>
              <a:buNone/>
            </a:pPr>
            <a:endParaRPr/>
          </a:p>
          <a:p>
            <a:pPr marL="0" lvl="0" indent="457200" algn="l" rtl="0">
              <a:lnSpc>
                <a:spcPct val="120000"/>
              </a:lnSpc>
              <a:spcBef>
                <a:spcPts val="0"/>
              </a:spcBef>
              <a:spcAft>
                <a:spcPts val="0"/>
              </a:spcAft>
              <a:buNone/>
            </a:pPr>
            <a:r>
              <a:rPr lang="en" sz="1200" b="1">
                <a:highlight>
                  <a:srgbClr val="FFFFFF"/>
                </a:highlight>
              </a:rPr>
              <a:t>Pizza -- One operator out of Minnesota worked with team and came up with a Build Your Own Pizza Day.</a:t>
            </a:r>
            <a:endParaRPr sz="1200" b="1">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Pizza is popular all around, especially a personal-pan sized pizza, </a:t>
            </a:r>
            <a:r>
              <a:rPr lang="en" sz="1200" b="1">
                <a:highlight>
                  <a:srgbClr val="FFFFFF"/>
                </a:highlight>
              </a:rPr>
              <a:t>custom made</a:t>
            </a:r>
            <a:r>
              <a:rPr lang="en" sz="1200">
                <a:highlight>
                  <a:srgbClr val="FFFFFF"/>
                </a:highlight>
              </a:rPr>
              <a:t> just for you! </a:t>
            </a:r>
            <a:endParaRPr sz="1200">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Dining staff went to each resident’s room and took orders 2 days ahead of time. </a:t>
            </a:r>
            <a:endParaRPr sz="1200">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After kitchen closed the night before the event, team assembled all pizzas to order</a:t>
            </a:r>
            <a:endParaRPr sz="1200">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Made turkey clubs for those who opted for a sandwich instead</a:t>
            </a:r>
            <a:endParaRPr sz="1200">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Served next day for lunch delivery in room. </a:t>
            </a:r>
            <a:endParaRPr sz="1200">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Delivered to them by culinary team wearing chef hats and Italian colors! </a:t>
            </a:r>
            <a:endParaRPr sz="1200">
              <a:highlight>
                <a:srgbClr val="FFFFFF"/>
              </a:highlight>
            </a:endParaRPr>
          </a:p>
          <a:p>
            <a:pPr marL="0" lvl="0" indent="0" algn="l" rtl="0">
              <a:lnSpc>
                <a:spcPct val="120000"/>
              </a:lnSpc>
              <a:spcBef>
                <a:spcPts val="0"/>
              </a:spcBef>
              <a:spcAft>
                <a:spcPts val="0"/>
              </a:spcAft>
              <a:buNone/>
            </a:pPr>
            <a:endParaRPr sz="1200">
              <a:highlight>
                <a:srgbClr val="FFFFFF"/>
              </a:highlight>
            </a:endParaRPr>
          </a:p>
          <a:p>
            <a:pPr marL="0" lvl="0" indent="457200" algn="l" rtl="0">
              <a:lnSpc>
                <a:spcPct val="120000"/>
              </a:lnSpc>
              <a:spcBef>
                <a:spcPts val="0"/>
              </a:spcBef>
              <a:spcAft>
                <a:spcPts val="0"/>
              </a:spcAft>
              <a:buNone/>
            </a:pPr>
            <a:r>
              <a:rPr lang="en" sz="1200" b="1">
                <a:highlight>
                  <a:srgbClr val="FFFFFF"/>
                </a:highlight>
              </a:rPr>
              <a:t>Dessert Bake-Off: Colorado AL facility. </a:t>
            </a:r>
            <a:endParaRPr sz="1200" b="1">
              <a:highlight>
                <a:srgbClr val="FFFFFF"/>
              </a:highlight>
            </a:endParaRPr>
          </a:p>
          <a:p>
            <a:pPr marL="914400" lvl="0" indent="-304800" algn="l" rtl="0">
              <a:lnSpc>
                <a:spcPct val="120000"/>
              </a:lnSpc>
              <a:spcBef>
                <a:spcPts val="0"/>
              </a:spcBef>
              <a:spcAft>
                <a:spcPts val="0"/>
              </a:spcAft>
              <a:buSzPts val="1200"/>
              <a:buChar char="●"/>
            </a:pPr>
            <a:r>
              <a:rPr lang="en" sz="1200" b="1">
                <a:highlight>
                  <a:srgbClr val="FFFFFF"/>
                </a:highlight>
              </a:rPr>
              <a:t>Residents submitted family recipes</a:t>
            </a:r>
            <a:endParaRPr sz="1200" b="1">
              <a:highlight>
                <a:srgbClr val="FFFFFF"/>
              </a:highlight>
            </a:endParaRPr>
          </a:p>
          <a:p>
            <a:pPr marL="914400" lvl="0" indent="-304800" algn="l" rtl="0">
              <a:lnSpc>
                <a:spcPct val="120000"/>
              </a:lnSpc>
              <a:spcBef>
                <a:spcPts val="0"/>
              </a:spcBef>
              <a:spcAft>
                <a:spcPts val="0"/>
              </a:spcAft>
              <a:buSzPts val="1200"/>
              <a:buChar char="●"/>
            </a:pPr>
            <a:r>
              <a:rPr lang="en" sz="1200" b="1">
                <a:highlight>
                  <a:srgbClr val="FFFFFF"/>
                </a:highlight>
              </a:rPr>
              <a:t>Four were selected as finalists </a:t>
            </a:r>
            <a:endParaRPr sz="1200" b="1">
              <a:highlight>
                <a:srgbClr val="FFFFFF"/>
              </a:highlight>
            </a:endParaRPr>
          </a:p>
          <a:p>
            <a:pPr marL="914400" lvl="0" indent="-304800" algn="l" rtl="0">
              <a:lnSpc>
                <a:spcPct val="120000"/>
              </a:lnSpc>
              <a:spcBef>
                <a:spcPts val="0"/>
              </a:spcBef>
              <a:spcAft>
                <a:spcPts val="0"/>
              </a:spcAft>
              <a:buSzPts val="1200"/>
              <a:buChar char="●"/>
            </a:pPr>
            <a:r>
              <a:rPr lang="en" sz="1200">
                <a:highlight>
                  <a:srgbClr val="FFFFFF"/>
                </a:highlight>
              </a:rPr>
              <a:t>Residents got to sample and vote for their favorites during the Bake-Off Contest </a:t>
            </a:r>
            <a:endParaRPr sz="1200">
              <a:highlight>
                <a:srgbClr val="FFFFFF"/>
              </a:highlight>
            </a:endParaRPr>
          </a:p>
          <a:p>
            <a:pPr marL="457200" lvl="0" indent="0" algn="l" rtl="0">
              <a:lnSpc>
                <a:spcPct val="120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b="1">
                <a:highlight>
                  <a:schemeClr val="lt1"/>
                </a:highlight>
              </a:rPr>
              <a:t>Surprise Meals: </a:t>
            </a:r>
            <a:endParaRPr sz="1200" b="1">
              <a:highlight>
                <a:schemeClr val="lt1"/>
              </a:highlight>
            </a:endParaRPr>
          </a:p>
          <a:p>
            <a:pPr marL="457200" lvl="0" indent="0" algn="l" rtl="0">
              <a:lnSpc>
                <a:spcPct val="115000"/>
              </a:lnSpc>
              <a:spcBef>
                <a:spcPts val="0"/>
              </a:spcBef>
              <a:spcAft>
                <a:spcPts val="0"/>
              </a:spcAft>
              <a:buClr>
                <a:schemeClr val="dk1"/>
              </a:buClr>
              <a:buSzPts val="1100"/>
              <a:buFont typeface="Arial"/>
              <a:buNone/>
            </a:pPr>
            <a:endParaRPr sz="1200" b="1">
              <a:highlight>
                <a:schemeClr val="lt1"/>
              </a:highlight>
            </a:endParaRPr>
          </a:p>
          <a:p>
            <a:pPr marL="457200" lvl="0" indent="0" algn="l" rtl="0">
              <a:lnSpc>
                <a:spcPct val="120000"/>
              </a:lnSpc>
              <a:spcBef>
                <a:spcPts val="0"/>
              </a:spcBef>
              <a:spcAft>
                <a:spcPts val="0"/>
              </a:spcAft>
              <a:buClr>
                <a:schemeClr val="dk1"/>
              </a:buClr>
              <a:buSzPts val="1100"/>
              <a:buFont typeface="Arial"/>
              <a:buNone/>
            </a:pPr>
            <a:r>
              <a:rPr lang="en" sz="1200" b="1">
                <a:highlight>
                  <a:schemeClr val="lt1"/>
                </a:highlight>
              </a:rPr>
              <a:t>Elegant Entrée Selections:</a:t>
            </a:r>
            <a:r>
              <a:rPr lang="en" sz="1200">
                <a:highlight>
                  <a:schemeClr val="lt1"/>
                </a:highlight>
              </a:rPr>
              <a:t> </a:t>
            </a:r>
            <a:r>
              <a:rPr lang="en" sz="1200" b="1" u="sng">
                <a:highlight>
                  <a:schemeClr val="lt1"/>
                </a:highlight>
                <a:hlinkClick r:id="rId3"/>
              </a:rPr>
              <a:t>Country Meadows Retirement Community</a:t>
            </a:r>
            <a:r>
              <a:rPr lang="en" sz="1200">
                <a:highlight>
                  <a:schemeClr val="lt1"/>
                </a:highlight>
              </a:rPr>
              <a:t> in Pennsylvania</a:t>
            </a:r>
            <a:endParaRPr sz="1200">
              <a:highlight>
                <a:schemeClr val="lt1"/>
              </a:highlight>
            </a:endParaRPr>
          </a:p>
          <a:p>
            <a:pPr marL="914400" lvl="0" indent="-304800" algn="l" rtl="0">
              <a:lnSpc>
                <a:spcPct val="120000"/>
              </a:lnSpc>
              <a:spcBef>
                <a:spcPts val="0"/>
              </a:spcBef>
              <a:spcAft>
                <a:spcPts val="0"/>
              </a:spcAft>
              <a:buSzPts val="1200"/>
              <a:buChar char="●"/>
            </a:pPr>
            <a:r>
              <a:rPr lang="en" sz="1200">
                <a:highlight>
                  <a:schemeClr val="lt1"/>
                </a:highlight>
              </a:rPr>
              <a:t>Every day, kitchen staff went to the rooms of 10 residents </a:t>
            </a:r>
            <a:endParaRPr sz="1200">
              <a:highlight>
                <a:schemeClr val="lt1"/>
              </a:highlight>
            </a:endParaRPr>
          </a:p>
          <a:p>
            <a:pPr marL="914400" lvl="0" indent="-304800" algn="l" rtl="0">
              <a:lnSpc>
                <a:spcPct val="120000"/>
              </a:lnSpc>
              <a:spcBef>
                <a:spcPts val="0"/>
              </a:spcBef>
              <a:spcAft>
                <a:spcPts val="0"/>
              </a:spcAft>
              <a:buSzPts val="1200"/>
              <a:buChar char="●"/>
            </a:pPr>
            <a:r>
              <a:rPr lang="en" sz="1200">
                <a:highlight>
                  <a:schemeClr val="lt1"/>
                </a:highlight>
              </a:rPr>
              <a:t>Surprised them with four upscaled menu choices for dinner. </a:t>
            </a:r>
            <a:endParaRPr sz="1200">
              <a:highlight>
                <a:schemeClr val="lt1"/>
              </a:highlight>
            </a:endParaRPr>
          </a:p>
          <a:p>
            <a:pPr marL="1828800" lvl="1" indent="-304800" algn="l" rtl="0">
              <a:lnSpc>
                <a:spcPct val="120000"/>
              </a:lnSpc>
              <a:spcBef>
                <a:spcPts val="0"/>
              </a:spcBef>
              <a:spcAft>
                <a:spcPts val="0"/>
              </a:spcAft>
              <a:buSzPts val="1200"/>
              <a:buChar char="○"/>
            </a:pPr>
            <a:r>
              <a:rPr lang="en" sz="1200">
                <a:highlight>
                  <a:schemeClr val="lt1"/>
                </a:highlight>
              </a:rPr>
              <a:t>Options included Blackened Salmon, Fiesta Chicken, Mushroom Wellington, and Beef Tenderloin.</a:t>
            </a:r>
            <a:endParaRPr sz="1200">
              <a:highlight>
                <a:schemeClr val="lt1"/>
              </a:highlight>
            </a:endParaRPr>
          </a:p>
          <a:p>
            <a:pPr marL="914400" lvl="0" indent="-304800" algn="l" rtl="0">
              <a:lnSpc>
                <a:spcPct val="120000"/>
              </a:lnSpc>
              <a:spcBef>
                <a:spcPts val="0"/>
              </a:spcBef>
              <a:spcAft>
                <a:spcPts val="0"/>
              </a:spcAft>
              <a:buSzPts val="1200"/>
              <a:buChar char="●"/>
            </a:pPr>
            <a:r>
              <a:rPr lang="en" sz="1200">
                <a:highlight>
                  <a:schemeClr val="lt1"/>
                </a:highlight>
              </a:rPr>
              <a:t>“The chef prepared and personally delivered the dinner to those residents that same evening.</a:t>
            </a:r>
            <a:endParaRPr sz="1200">
              <a:highlight>
                <a:schemeClr val="lt1"/>
              </a:highlight>
            </a:endParaRPr>
          </a:p>
          <a:p>
            <a:pPr marL="914400" lvl="0" indent="-304800" algn="l" rtl="0">
              <a:lnSpc>
                <a:spcPct val="120000"/>
              </a:lnSpc>
              <a:spcBef>
                <a:spcPts val="0"/>
              </a:spcBef>
              <a:spcAft>
                <a:spcPts val="0"/>
              </a:spcAft>
              <a:buSzPts val="1200"/>
              <a:buChar char="●"/>
            </a:pPr>
            <a:r>
              <a:rPr lang="en" sz="1200">
                <a:highlight>
                  <a:schemeClr val="lt1"/>
                </a:highlight>
              </a:rPr>
              <a:t>Worked through the full community so all had the opportunity. </a:t>
            </a:r>
            <a:endParaRPr sz="1200">
              <a:highlight>
                <a:schemeClr val="lt1"/>
              </a:highlight>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b="1"/>
              <a:t>Dining Table</a:t>
            </a:r>
            <a:r>
              <a:rPr lang="en"/>
              <a:t> -- So simple -- What are they eating on? </a:t>
            </a:r>
            <a:endParaRPr/>
          </a:p>
          <a:p>
            <a:pPr marL="914400" lvl="0" indent="-298450" algn="l" rtl="0">
              <a:lnSpc>
                <a:spcPct val="120000"/>
              </a:lnSpc>
              <a:spcBef>
                <a:spcPts val="0"/>
              </a:spcBef>
              <a:spcAft>
                <a:spcPts val="0"/>
              </a:spcAft>
              <a:buSzPts val="1100"/>
              <a:buChar char="●"/>
            </a:pPr>
            <a:r>
              <a:rPr lang="en"/>
              <a:t>Knowing communal dining wouldn’t be happening for a while, a local customer took those tables from dining room and put a table in each resident's room so they had a nice place to enjoy the meal → making it more of an experience</a:t>
            </a:r>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b="1"/>
              <a:t>Nicer placemats </a:t>
            </a:r>
            <a:r>
              <a:rPr lang="en"/>
              <a:t> -- sanitizable, reusable (not paper) -- Saw these in your sample box if you registered in advance</a:t>
            </a:r>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a:t>Scented towelettes to clean hands -- </a:t>
            </a:r>
            <a:r>
              <a:rPr lang="en">
                <a:solidFill>
                  <a:schemeClr val="dk1"/>
                </a:solidFill>
                <a:highlight>
                  <a:srgbClr val="FFFF00"/>
                </a:highlight>
              </a:rPr>
              <a:t> Can really get fancy with heated towel warmer and offer residents warm towel when entering dining area</a:t>
            </a:r>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a:t>Garnishing -- </a:t>
            </a:r>
            <a:r>
              <a:rPr lang="en">
                <a:solidFill>
                  <a:schemeClr val="dk1"/>
                </a:solidFill>
              </a:rPr>
              <a:t>Something seasonal? Gourds</a:t>
            </a:r>
            <a:endParaRPr/>
          </a:p>
          <a:p>
            <a:pPr marL="0" lvl="0" indent="0" algn="l" rtl="0">
              <a:lnSpc>
                <a:spcPct val="120000"/>
              </a:lnSpc>
              <a:spcBef>
                <a:spcPts val="0"/>
              </a:spcBef>
              <a:spcAft>
                <a:spcPts val="0"/>
              </a:spcAft>
              <a:buNone/>
            </a:pPr>
            <a:endParaRPr/>
          </a:p>
          <a:p>
            <a:pPr marL="0" lvl="0" indent="0" algn="l" rtl="0">
              <a:lnSpc>
                <a:spcPct val="120000"/>
              </a:lnSpc>
              <a:spcBef>
                <a:spcPts val="0"/>
              </a:spcBef>
              <a:spcAft>
                <a:spcPts val="0"/>
              </a:spcAft>
              <a:buNone/>
            </a:pPr>
            <a:r>
              <a:rPr lang="en"/>
              <a:t>Personal Notes -- card written by your staff or from local K12 schools/students, quick note ON their food box….</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56579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a42910c408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a42910c408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1"/>
                </a:solidFill>
                <a:latin typeface="Roboto Medium"/>
                <a:ea typeface="Roboto Medium"/>
                <a:cs typeface="Roboto Medium"/>
                <a:sym typeface="Roboto Medium"/>
              </a:rPr>
              <a:t>Senior dining chef live streams cooking videos to residents’ apartments during quarantine</a:t>
            </a:r>
            <a:endParaRPr sz="1900" dirty="0">
              <a:solidFill>
                <a:schemeClr val="dk1"/>
              </a:solidFill>
              <a:latin typeface="Roboto Medium"/>
              <a:ea typeface="Roboto Medium"/>
              <a:cs typeface="Roboto Medium"/>
              <a:sym typeface="Roboto Medium"/>
            </a:endParaRPr>
          </a:p>
          <a:p>
            <a:pPr marL="0" lvl="0" indent="0" algn="l" rtl="0">
              <a:spcBef>
                <a:spcPts val="0"/>
              </a:spcBef>
              <a:spcAft>
                <a:spcPts val="0"/>
              </a:spcAft>
              <a:buNone/>
            </a:pPr>
            <a:endParaRPr sz="1700" dirty="0">
              <a:solidFill>
                <a:srgbClr val="767676"/>
              </a:solidFill>
              <a:highlight>
                <a:schemeClr val="lt1"/>
              </a:highlight>
              <a:latin typeface="Roboto Light"/>
              <a:ea typeface="Roboto Light"/>
              <a:cs typeface="Roboto Light"/>
              <a:sym typeface="Roboto Light"/>
            </a:endParaRPr>
          </a:p>
          <a:p>
            <a:pPr marL="0" lvl="0" indent="0" algn="l" rtl="0">
              <a:spcBef>
                <a:spcPts val="0"/>
              </a:spcBef>
              <a:spcAft>
                <a:spcPts val="0"/>
              </a:spcAft>
              <a:buNone/>
            </a:pPr>
            <a:r>
              <a:rPr lang="en" sz="1700" dirty="0">
                <a:solidFill>
                  <a:srgbClr val="767676"/>
                </a:solidFill>
                <a:highlight>
                  <a:schemeClr val="lt1"/>
                </a:highlight>
                <a:latin typeface="Roboto Light"/>
                <a:ea typeface="Roboto Light"/>
                <a:cs typeface="Roboto Light"/>
                <a:sym typeface="Roboto Light"/>
              </a:rPr>
              <a:t>Chef Eileen Goos and friends at the outdoor version of her new live-streaming cooking show, a way for the dining team to connect with senior residents during the coronavirus crisis.</a:t>
            </a:r>
            <a:endParaRPr sz="1700" dirty="0">
              <a:solidFill>
                <a:srgbClr val="767676"/>
              </a:solidFill>
              <a:highlight>
                <a:schemeClr val="lt1"/>
              </a:highlight>
              <a:latin typeface="Roboto Light"/>
              <a:ea typeface="Roboto Light"/>
              <a:cs typeface="Roboto Light"/>
              <a:sym typeface="Roboto Light"/>
            </a:endParaRPr>
          </a:p>
          <a:p>
            <a:pPr marL="0" lvl="0" indent="0" algn="l" rtl="0">
              <a:spcBef>
                <a:spcPts val="0"/>
              </a:spcBef>
              <a:spcAft>
                <a:spcPts val="0"/>
              </a:spcAft>
              <a:buNone/>
            </a:pPr>
            <a:r>
              <a:rPr lang="en" sz="1700" dirty="0">
                <a:solidFill>
                  <a:srgbClr val="767676"/>
                </a:solidFill>
                <a:highlight>
                  <a:schemeClr val="lt1"/>
                </a:highlight>
                <a:latin typeface="Roboto Light"/>
                <a:ea typeface="Roboto Light"/>
                <a:cs typeface="Roboto Light"/>
                <a:sym typeface="Roboto Light"/>
              </a:rPr>
              <a:t>Using technology to elevate the dining experience can be an excellent option. We talked about it briefly with using a digital system to take orders, but it can be used for activities to bring people together safely, as well. This idea of streaming activities into the room if getting out is not possible is a fun solution. Another example from a community is a  </a:t>
            </a:r>
            <a:endParaRPr sz="1700" dirty="0">
              <a:solidFill>
                <a:srgbClr val="767676"/>
              </a:solidFill>
              <a:highlight>
                <a:schemeClr val="lt1"/>
              </a:highlight>
              <a:latin typeface="Roboto Light"/>
              <a:ea typeface="Roboto Light"/>
              <a:cs typeface="Roboto Light"/>
              <a:sym typeface="Roboto Light"/>
            </a:endParaRPr>
          </a:p>
          <a:p>
            <a:pPr marL="0" lvl="0" indent="0" algn="l" rtl="0">
              <a:lnSpc>
                <a:spcPct val="115000"/>
              </a:lnSpc>
              <a:spcBef>
                <a:spcPts val="0"/>
              </a:spcBef>
              <a:spcAft>
                <a:spcPts val="0"/>
              </a:spcAft>
              <a:buNone/>
            </a:pPr>
            <a:r>
              <a:rPr lang="en" sz="1200" b="1" dirty="0">
                <a:solidFill>
                  <a:srgbClr val="5E5E5E"/>
                </a:solidFill>
                <a:highlight>
                  <a:schemeClr val="lt1"/>
                </a:highlight>
              </a:rPr>
              <a:t>Zoom Cocktail Party -- </a:t>
            </a:r>
            <a:r>
              <a:rPr lang="en" sz="1200" dirty="0">
                <a:solidFill>
                  <a:srgbClr val="5E5E5E"/>
                </a:solidFill>
                <a:highlight>
                  <a:schemeClr val="lt1"/>
                </a:highlight>
              </a:rPr>
              <a:t>Salem explained that the communication between </a:t>
            </a:r>
            <a:r>
              <a:rPr lang="en" sz="1200" b="1" dirty="0">
                <a:solidFill>
                  <a:srgbClr val="5E5E5E"/>
                </a:solidFill>
                <a:highlight>
                  <a:schemeClr val="lt1"/>
                </a:highlight>
              </a:rPr>
              <a:t>Christina Hall, </a:t>
            </a:r>
            <a:r>
              <a:rPr lang="en" sz="1200" dirty="0">
                <a:solidFill>
                  <a:srgbClr val="5E5E5E"/>
                </a:solidFill>
                <a:highlight>
                  <a:schemeClr val="lt1"/>
                </a:highlight>
              </a:rPr>
              <a:t>Director of Life Enrichment Department,  and </a:t>
            </a:r>
            <a:r>
              <a:rPr lang="en" sz="1200" b="1" dirty="0">
                <a:solidFill>
                  <a:srgbClr val="5E5E5E"/>
                </a:solidFill>
                <a:highlight>
                  <a:schemeClr val="lt1"/>
                </a:highlight>
              </a:rPr>
              <a:t>Arnoldo Marquez</a:t>
            </a:r>
            <a:r>
              <a:rPr lang="en" sz="1200" dirty="0">
                <a:solidFill>
                  <a:srgbClr val="5E5E5E"/>
                </a:solidFill>
                <a:highlight>
                  <a:schemeClr val="lt1"/>
                </a:highlight>
              </a:rPr>
              <a:t>, IT Director, and his IT team made the event go over without any major glitches. </a:t>
            </a:r>
            <a:endParaRPr sz="1200" dirty="0">
              <a:solidFill>
                <a:srgbClr val="5E5E5E"/>
              </a:solidFill>
              <a:highlight>
                <a:schemeClr val="lt1"/>
              </a:highlight>
            </a:endParaRPr>
          </a:p>
          <a:p>
            <a:pPr marL="0" lvl="0" indent="0" algn="l" rtl="0">
              <a:lnSpc>
                <a:spcPct val="115000"/>
              </a:lnSpc>
              <a:spcBef>
                <a:spcPts val="0"/>
              </a:spcBef>
              <a:spcAft>
                <a:spcPts val="0"/>
              </a:spcAft>
              <a:buNone/>
            </a:pPr>
            <a:endParaRPr sz="1200" b="1" dirty="0">
              <a:solidFill>
                <a:srgbClr val="5E5E5E"/>
              </a:solidFill>
              <a:highlight>
                <a:schemeClr val="lt1"/>
              </a:highlight>
            </a:endParaRPr>
          </a:p>
          <a:p>
            <a:pPr marL="0" lvl="0" indent="0" algn="l" rtl="0">
              <a:lnSpc>
                <a:spcPct val="115000"/>
              </a:lnSpc>
              <a:spcBef>
                <a:spcPts val="0"/>
              </a:spcBef>
              <a:spcAft>
                <a:spcPts val="0"/>
              </a:spcAft>
              <a:buNone/>
            </a:pPr>
            <a:r>
              <a:rPr lang="en" sz="1200" dirty="0">
                <a:solidFill>
                  <a:srgbClr val="5E5E5E"/>
                </a:solidFill>
                <a:highlight>
                  <a:schemeClr val="lt1"/>
                </a:highlight>
              </a:rPr>
              <a:t>“Right before the start of the Zoom call, we had a cart going around door to door, where they had a choice of jazz-themed cocktails (since a local musician, Ethan Uslan, a ragtime jazz pianist was invited to perform),"</a:t>
            </a:r>
            <a:endParaRPr sz="1200" dirty="0">
              <a:solidFill>
                <a:srgbClr val="5E5E5E"/>
              </a:solidFill>
              <a:highlight>
                <a:schemeClr val="lt1"/>
              </a:highlight>
            </a:endParaRPr>
          </a:p>
          <a:p>
            <a:pPr marL="0" lvl="0" indent="0" algn="l" rtl="0">
              <a:lnSpc>
                <a:spcPct val="115000"/>
              </a:lnSpc>
              <a:spcBef>
                <a:spcPts val="0"/>
              </a:spcBef>
              <a:spcAft>
                <a:spcPts val="0"/>
              </a:spcAft>
              <a:buNone/>
            </a:pPr>
            <a:r>
              <a:rPr lang="en" sz="1200" dirty="0">
                <a:solidFill>
                  <a:srgbClr val="5E5E5E"/>
                </a:solidFill>
                <a:highlight>
                  <a:schemeClr val="lt1"/>
                </a:highlight>
              </a:rPr>
              <a:t> "Tying into the theme, we served Watermelon Gin Rickey and the Gold Rush (bourbon) served in Mason jars. </a:t>
            </a:r>
            <a:endParaRPr sz="1200" dirty="0">
              <a:solidFill>
                <a:srgbClr val="5E5E5E"/>
              </a:solidFill>
              <a:highlight>
                <a:schemeClr val="lt1"/>
              </a:highlight>
            </a:endParaRPr>
          </a:p>
          <a:p>
            <a:pPr marL="0" lvl="0" indent="0" algn="l" rtl="0">
              <a:lnSpc>
                <a:spcPct val="115000"/>
              </a:lnSpc>
              <a:spcBef>
                <a:spcPts val="0"/>
              </a:spcBef>
              <a:spcAft>
                <a:spcPts val="0"/>
              </a:spcAft>
              <a:buNone/>
            </a:pPr>
            <a:r>
              <a:rPr lang="en" sz="1200" dirty="0">
                <a:solidFill>
                  <a:srgbClr val="5E5E5E"/>
                </a:solidFill>
                <a:highlight>
                  <a:schemeClr val="lt1"/>
                </a:highlight>
              </a:rPr>
              <a:t>We sent an invitation with what specialty drinks we would be serving so they would know in advance what they wanted.” </a:t>
            </a:r>
            <a:endParaRPr sz="1200" dirty="0">
              <a:solidFill>
                <a:srgbClr val="5E5E5E"/>
              </a:solidFill>
              <a:highlight>
                <a:schemeClr val="lt1"/>
              </a:highlight>
            </a:endParaRPr>
          </a:p>
          <a:p>
            <a:pPr marL="0" lvl="0" indent="0" algn="l" rtl="0">
              <a:lnSpc>
                <a:spcPct val="115000"/>
              </a:lnSpc>
              <a:spcBef>
                <a:spcPts val="0"/>
              </a:spcBef>
              <a:spcAft>
                <a:spcPts val="0"/>
              </a:spcAft>
              <a:buNone/>
            </a:pPr>
            <a:endParaRPr sz="1200" dirty="0">
              <a:solidFill>
                <a:srgbClr val="5E5E5E"/>
              </a:solidFill>
              <a:highlight>
                <a:schemeClr val="lt1"/>
              </a:highlight>
            </a:endParaRPr>
          </a:p>
          <a:p>
            <a:pPr marL="0" lvl="0" indent="0" algn="l" rtl="0">
              <a:lnSpc>
                <a:spcPct val="115000"/>
              </a:lnSpc>
              <a:spcBef>
                <a:spcPts val="0"/>
              </a:spcBef>
              <a:spcAft>
                <a:spcPts val="0"/>
              </a:spcAft>
              <a:buNone/>
            </a:pPr>
            <a:r>
              <a:rPr lang="en" sz="1200" dirty="0">
                <a:solidFill>
                  <a:srgbClr val="5E5E5E"/>
                </a:solidFill>
                <a:highlight>
                  <a:schemeClr val="lt1"/>
                </a:highlight>
              </a:rPr>
              <a:t>"We had 3 'practice' meetings in the days leading up to the main event, so that the residents could learn how to get on, switch video views, mute and unmute, etc., in advance of the party," Christina said. </a:t>
            </a:r>
            <a:endParaRPr sz="1200" dirty="0">
              <a:solidFill>
                <a:srgbClr val="5E5E5E"/>
              </a:solidFill>
              <a:highlight>
                <a:schemeClr val="lt1"/>
              </a:highlight>
            </a:endParaRPr>
          </a:p>
          <a:p>
            <a:pPr marL="0" lvl="0" indent="0" algn="l" rtl="0">
              <a:lnSpc>
                <a:spcPct val="115000"/>
              </a:lnSpc>
              <a:spcBef>
                <a:spcPts val="0"/>
              </a:spcBef>
              <a:spcAft>
                <a:spcPts val="0"/>
              </a:spcAft>
              <a:buNone/>
            </a:pPr>
            <a:endParaRPr sz="1200" dirty="0">
              <a:solidFill>
                <a:srgbClr val="5E5E5E"/>
              </a:solidFill>
              <a:highlight>
                <a:schemeClr val="lt1"/>
              </a:highlight>
            </a:endParaRPr>
          </a:p>
          <a:p>
            <a:pPr marL="0" lvl="0" indent="0" algn="l" rtl="0">
              <a:lnSpc>
                <a:spcPct val="115000"/>
              </a:lnSpc>
              <a:spcBef>
                <a:spcPts val="0"/>
              </a:spcBef>
              <a:spcAft>
                <a:spcPts val="0"/>
              </a:spcAft>
              <a:buNone/>
            </a:pPr>
            <a:r>
              <a:rPr lang="en" sz="1200" dirty="0">
                <a:solidFill>
                  <a:srgbClr val="5E5E5E"/>
                </a:solidFill>
                <a:highlight>
                  <a:schemeClr val="lt1"/>
                </a:highlight>
              </a:rPr>
              <a:t>"It was really special to be a part of; the excitement on their faces when they first logged on and got to see friends' faces without masks on!  </a:t>
            </a:r>
            <a:endParaRPr sz="1200" dirty="0">
              <a:solidFill>
                <a:srgbClr val="5E5E5E"/>
              </a:solidFill>
              <a:highlight>
                <a:schemeClr val="lt1"/>
              </a:highlight>
            </a:endParaRPr>
          </a:p>
          <a:p>
            <a:pPr marL="0" lvl="0" indent="0" algn="l" rtl="0">
              <a:lnSpc>
                <a:spcPct val="115000"/>
              </a:lnSpc>
              <a:spcBef>
                <a:spcPts val="0"/>
              </a:spcBef>
              <a:spcAft>
                <a:spcPts val="0"/>
              </a:spcAft>
              <a:buNone/>
            </a:pPr>
            <a:endParaRPr sz="1200" dirty="0">
              <a:solidFill>
                <a:srgbClr val="5E5E5E"/>
              </a:solidFill>
              <a:highlight>
                <a:schemeClr val="lt1"/>
              </a:highlight>
            </a:endParaRPr>
          </a:p>
          <a:p>
            <a:pPr marL="0" lvl="0" indent="0" algn="l" rtl="0">
              <a:lnSpc>
                <a:spcPct val="115000"/>
              </a:lnSpc>
              <a:spcBef>
                <a:spcPts val="0"/>
              </a:spcBef>
              <a:spcAft>
                <a:spcPts val="0"/>
              </a:spcAft>
              <a:buNone/>
            </a:pPr>
            <a:r>
              <a:rPr lang="en" sz="1200" dirty="0">
                <a:solidFill>
                  <a:srgbClr val="5E5E5E"/>
                </a:solidFill>
                <a:highlight>
                  <a:schemeClr val="lt1"/>
                </a:highlight>
              </a:rPr>
              <a:t>We opened the meeting about 1.5 hours early on the day of the party, so that people had plenty of time to log on, get comfortable, and say hi to neighbors before the 'concert' started, and have a virtual 'cheers!'"  </a:t>
            </a:r>
            <a:endParaRPr sz="1200" dirty="0">
              <a:solidFill>
                <a:srgbClr val="5E5E5E"/>
              </a:solidFill>
              <a:highlight>
                <a:schemeClr val="lt1"/>
              </a:highlight>
            </a:endParaRPr>
          </a:p>
          <a:p>
            <a:pPr marL="0" lvl="0" indent="0" algn="l" rtl="0">
              <a:lnSpc>
                <a:spcPct val="115000"/>
              </a:lnSpc>
              <a:spcBef>
                <a:spcPts val="0"/>
              </a:spcBef>
              <a:spcAft>
                <a:spcPts val="0"/>
              </a:spcAft>
              <a:buNone/>
            </a:pPr>
            <a:endParaRPr sz="1200" dirty="0">
              <a:solidFill>
                <a:srgbClr val="5E5E5E"/>
              </a:solidFill>
              <a:highlight>
                <a:schemeClr val="lt1"/>
              </a:highlight>
            </a:endParaRPr>
          </a:p>
          <a:p>
            <a:pPr marL="0" lvl="0" indent="0" algn="l" rtl="0">
              <a:spcBef>
                <a:spcPts val="0"/>
              </a:spcBef>
              <a:spcAft>
                <a:spcPts val="0"/>
              </a:spcAft>
              <a:buNone/>
            </a:pPr>
            <a:endParaRPr sz="1700" dirty="0">
              <a:solidFill>
                <a:srgbClr val="767676"/>
              </a:solidFill>
              <a:highlight>
                <a:schemeClr val="lt1"/>
              </a:highlight>
              <a:latin typeface="Roboto Light"/>
              <a:ea typeface="Roboto Light"/>
              <a:cs typeface="Roboto Light"/>
              <a:sym typeface="Roboto Light"/>
            </a:endParaRPr>
          </a:p>
          <a:p>
            <a:pPr marL="0" lvl="0" indent="0" algn="l" rtl="0">
              <a:spcBef>
                <a:spcPts val="0"/>
              </a:spcBef>
              <a:spcAft>
                <a:spcPts val="0"/>
              </a:spcAft>
              <a:buNone/>
            </a:pPr>
            <a:endParaRPr sz="1700" dirty="0">
              <a:solidFill>
                <a:srgbClr val="767676"/>
              </a:solidFill>
              <a:highlight>
                <a:schemeClr val="lt1"/>
              </a:highlight>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700" dirty="0">
              <a:solidFill>
                <a:srgbClr val="767676"/>
              </a:solidFill>
              <a:highlight>
                <a:schemeClr val="lt1"/>
              </a:highlight>
              <a:latin typeface="Roboto Light"/>
              <a:ea typeface="Roboto Light"/>
              <a:cs typeface="Roboto Light"/>
              <a:sym typeface="Roboto Light"/>
            </a:endParaRPr>
          </a:p>
        </p:txBody>
      </p:sp>
    </p:spTree>
    <p:extLst>
      <p:ext uri="{BB962C8B-B14F-4D97-AF65-F5344CB8AC3E}">
        <p14:creationId xmlns:p14="http://schemas.microsoft.com/office/powerpoint/2010/main" val="3946715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42910c408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a42910c408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989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1139dc7b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91139dc7b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That personal Touch </a:t>
            </a:r>
            <a:endParaRPr/>
          </a:p>
          <a:p>
            <a:pPr marL="0" lvl="0" indent="0" algn="l" rtl="0">
              <a:spcBef>
                <a:spcPts val="0"/>
              </a:spcBef>
              <a:spcAft>
                <a:spcPts val="0"/>
              </a:spcAft>
              <a:buNone/>
            </a:pPr>
            <a:endParaRPr/>
          </a:p>
          <a:p>
            <a:pPr marL="0" lvl="0" indent="0" algn="l" rtl="0">
              <a:spcBef>
                <a:spcPts val="0"/>
              </a:spcBef>
              <a:spcAft>
                <a:spcPts val="0"/>
              </a:spcAft>
              <a:buNone/>
            </a:pPr>
            <a:r>
              <a:rPr lang="en"/>
              <a:t>Staff writing a short personalized message for each resident. </a:t>
            </a:r>
            <a:endParaRPr/>
          </a:p>
          <a:p>
            <a:pPr marL="0" lvl="0" indent="0" algn="l" rtl="0">
              <a:spcBef>
                <a:spcPts val="0"/>
              </a:spcBef>
              <a:spcAft>
                <a:spcPts val="0"/>
              </a:spcAft>
              <a:buNone/>
            </a:pPr>
            <a:r>
              <a:rPr lang="en"/>
              <a:t>I loved this idea from one of our customers -- my mom used to put little notes in my lunch box and I can’t tell you how warm I felt when I saw her handwritten note, written out to me specifically, in the middle of the day.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98077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91ae23342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91ae23342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latin typeface="Roboto"/>
                <a:ea typeface="Roboto"/>
                <a:cs typeface="Roboto"/>
                <a:sym typeface="Roboto"/>
              </a:rPr>
              <a:t>Want to touch on to-go programs / packaging</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200">
                <a:solidFill>
                  <a:schemeClr val="dk1"/>
                </a:solidFill>
                <a:latin typeface="Roboto Light"/>
                <a:ea typeface="Roboto Light"/>
                <a:cs typeface="Roboto Light"/>
                <a:sym typeface="Roboto Light"/>
              </a:rPr>
              <a:t>We know so many of you are using </a:t>
            </a:r>
            <a:r>
              <a:rPr lang="en" sz="1200" b="1">
                <a:solidFill>
                  <a:schemeClr val="dk1"/>
                </a:solidFill>
                <a:latin typeface="Roboto"/>
                <a:ea typeface="Roboto"/>
                <a:cs typeface="Roboto"/>
                <a:sym typeface="Roboto"/>
              </a:rPr>
              <a:t>to-go containers for residents mandated to eat in room </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chemeClr val="dk1"/>
                </a:solidFill>
                <a:latin typeface="Roboto"/>
                <a:ea typeface="Roboto"/>
                <a:cs typeface="Roboto"/>
                <a:sym typeface="Roboto"/>
              </a:rPr>
              <a:t>	Also a great option for residents in Indep and Assist. Living that don’t yet feel comfortable coming to dining room. </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chemeClr val="dk1"/>
                </a:solidFill>
                <a:latin typeface="Roboto"/>
                <a:ea typeface="Roboto"/>
                <a:cs typeface="Roboto"/>
                <a:sym typeface="Roboto"/>
              </a:rPr>
              <a:t>	For retail options, an order ahead to-go program def helps to reduce congestion. </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200" b="1">
                <a:solidFill>
                  <a:schemeClr val="dk1"/>
                </a:solidFill>
                <a:latin typeface="Roboto"/>
                <a:ea typeface="Roboto"/>
                <a:cs typeface="Roboto"/>
                <a:sym typeface="Roboto"/>
              </a:rPr>
              <a:t>Whatever the format, if using to-go containers, will want to upscale the presentation to add visual appeal to the meal -- from what type of packaging used to what food and the way food is put into box</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a:solidFill>
                <a:schemeClr val="dk1"/>
              </a:solidFill>
              <a:latin typeface="Roboto Light"/>
              <a:ea typeface="Roboto Light"/>
              <a:cs typeface="Roboto Light"/>
              <a:sym typeface="Roboto Light"/>
            </a:endParaRPr>
          </a:p>
          <a:p>
            <a:pPr marL="914400" lvl="1" indent="-304800" algn="l" rtl="0">
              <a:lnSpc>
                <a:spcPct val="115000"/>
              </a:lnSpc>
              <a:spcBef>
                <a:spcPts val="0"/>
              </a:spcBef>
              <a:spcAft>
                <a:spcPts val="0"/>
              </a:spcAft>
              <a:buClr>
                <a:schemeClr val="dk1"/>
              </a:buClr>
              <a:buSzPts val="1200"/>
              <a:buFont typeface="Roboto Light"/>
              <a:buChar char="○"/>
            </a:pPr>
            <a:r>
              <a:rPr lang="en" sz="1200" b="1">
                <a:solidFill>
                  <a:schemeClr val="dk1"/>
                </a:solidFill>
                <a:latin typeface="Roboto"/>
                <a:ea typeface="Roboto"/>
                <a:cs typeface="Roboto"/>
                <a:sym typeface="Roboto"/>
              </a:rPr>
              <a:t>Black </a:t>
            </a:r>
            <a:r>
              <a:rPr lang="en" sz="1200">
                <a:solidFill>
                  <a:schemeClr val="dk1"/>
                </a:solidFill>
                <a:latin typeface="Roboto Light"/>
                <a:ea typeface="Roboto Light"/>
                <a:cs typeface="Roboto Light"/>
                <a:sym typeface="Roboto Light"/>
              </a:rPr>
              <a:t>to-go box can help make food </a:t>
            </a:r>
            <a:r>
              <a:rPr lang="en" sz="1200" b="1">
                <a:solidFill>
                  <a:schemeClr val="dk1"/>
                </a:solidFill>
                <a:latin typeface="Roboto"/>
                <a:ea typeface="Roboto"/>
                <a:cs typeface="Roboto"/>
                <a:sym typeface="Roboto"/>
              </a:rPr>
              <a:t>pop </a:t>
            </a:r>
            <a:r>
              <a:rPr lang="en" sz="1200">
                <a:solidFill>
                  <a:schemeClr val="dk1"/>
                </a:solidFill>
                <a:latin typeface="Roboto Light"/>
                <a:ea typeface="Roboto Light"/>
                <a:cs typeface="Roboto Light"/>
                <a:sym typeface="Roboto Light"/>
              </a:rPr>
              <a:t>but also look at the </a:t>
            </a:r>
            <a:r>
              <a:rPr lang="en" sz="1200" b="1">
                <a:solidFill>
                  <a:schemeClr val="dk1"/>
                </a:solidFill>
                <a:latin typeface="Roboto"/>
                <a:ea typeface="Roboto"/>
                <a:cs typeface="Roboto"/>
                <a:sym typeface="Roboto"/>
              </a:rPr>
              <a:t>color of food </a:t>
            </a:r>
            <a:r>
              <a:rPr lang="en" sz="1200">
                <a:solidFill>
                  <a:schemeClr val="dk1"/>
                </a:solidFill>
                <a:latin typeface="Roboto Light"/>
                <a:ea typeface="Roboto Light"/>
                <a:cs typeface="Roboto Light"/>
                <a:sym typeface="Roboto Light"/>
              </a:rPr>
              <a:t>in box. </a:t>
            </a:r>
            <a:endParaRPr sz="1200">
              <a:solidFill>
                <a:schemeClr val="dk1"/>
              </a:solidFill>
              <a:latin typeface="Roboto Light"/>
              <a:ea typeface="Roboto Light"/>
              <a:cs typeface="Roboto Light"/>
              <a:sym typeface="Roboto Light"/>
            </a:endParaRPr>
          </a:p>
          <a:p>
            <a:pPr marL="1371600" lvl="2" indent="-304800" algn="l" rtl="0">
              <a:lnSpc>
                <a:spcPct val="115000"/>
              </a:lnSpc>
              <a:spcBef>
                <a:spcPts val="0"/>
              </a:spcBef>
              <a:spcAft>
                <a:spcPts val="0"/>
              </a:spcAft>
              <a:buClr>
                <a:schemeClr val="dk1"/>
              </a:buClr>
              <a:buSzPts val="1200"/>
              <a:buFont typeface="Roboto Light"/>
              <a:buChar char="■"/>
            </a:pPr>
            <a:r>
              <a:rPr lang="en" sz="1200" b="1">
                <a:solidFill>
                  <a:schemeClr val="dk1"/>
                </a:solidFill>
                <a:latin typeface="Roboto"/>
                <a:ea typeface="Roboto"/>
                <a:cs typeface="Roboto"/>
                <a:sym typeface="Roboto"/>
              </a:rPr>
              <a:t>Doesn’t always work but with Color contrasting</a:t>
            </a:r>
            <a:r>
              <a:rPr lang="en" sz="1200">
                <a:solidFill>
                  <a:schemeClr val="dk1"/>
                </a:solidFill>
                <a:latin typeface="Roboto Light"/>
                <a:ea typeface="Roboto Light"/>
                <a:cs typeface="Roboto Light"/>
                <a:sym typeface="Roboto Light"/>
              </a:rPr>
              <a:t> with correct packaging and food items, can certainly work and  Culinary team will talk more on this next week.</a:t>
            </a:r>
            <a:endParaRPr sz="1200">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solidFill>
                <a:schemeClr val="dk1"/>
              </a:solidFill>
              <a:latin typeface="Roboto Light"/>
              <a:ea typeface="Roboto Light"/>
              <a:cs typeface="Roboto Light"/>
              <a:sym typeface="Roboto Light"/>
            </a:endParaRPr>
          </a:p>
          <a:p>
            <a:pPr marL="914400" lvl="0" indent="-304800" algn="l" rtl="0">
              <a:lnSpc>
                <a:spcPct val="115000"/>
              </a:lnSpc>
              <a:spcBef>
                <a:spcPts val="0"/>
              </a:spcBef>
              <a:spcAft>
                <a:spcPts val="0"/>
              </a:spcAft>
              <a:buClr>
                <a:schemeClr val="dk1"/>
              </a:buClr>
              <a:buSzPts val="1200"/>
              <a:buChar char="●"/>
            </a:pPr>
            <a:r>
              <a:rPr lang="en" sz="1200" b="1">
                <a:solidFill>
                  <a:schemeClr val="dk1"/>
                </a:solidFill>
                <a:latin typeface="Roboto"/>
                <a:ea typeface="Roboto"/>
                <a:cs typeface="Roboto"/>
                <a:sym typeface="Roboto"/>
              </a:rPr>
              <a:t>Environmentalist </a:t>
            </a:r>
            <a:r>
              <a:rPr lang="en" sz="1200">
                <a:solidFill>
                  <a:schemeClr val="dk1"/>
                </a:solidFill>
                <a:latin typeface="Roboto Light"/>
                <a:ea typeface="Roboto Light"/>
                <a:cs typeface="Roboto Light"/>
                <a:sym typeface="Roboto Light"/>
              </a:rPr>
              <a:t>in me has cringed at amt of disposables used. </a:t>
            </a:r>
            <a:endParaRPr sz="1200">
              <a:solidFill>
                <a:schemeClr val="dk1"/>
              </a:solidFill>
              <a:latin typeface="Roboto Light"/>
              <a:ea typeface="Roboto Light"/>
              <a:cs typeface="Roboto Light"/>
              <a:sym typeface="Roboto Light"/>
            </a:endParaRPr>
          </a:p>
          <a:p>
            <a:pPr marL="1371600" lvl="1"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Understand it has its place in certain situations but we’ve seen operators successfully implement </a:t>
            </a:r>
            <a:r>
              <a:rPr lang="en" sz="1200" b="1">
                <a:solidFill>
                  <a:schemeClr val="dk1"/>
                </a:solidFill>
                <a:latin typeface="Roboto"/>
                <a:ea typeface="Roboto"/>
                <a:cs typeface="Roboto"/>
                <a:sym typeface="Roboto"/>
              </a:rPr>
              <a:t>re-usable </a:t>
            </a:r>
            <a:r>
              <a:rPr lang="en" sz="1200">
                <a:solidFill>
                  <a:schemeClr val="dk1"/>
                </a:solidFill>
                <a:latin typeface="Roboto Light"/>
                <a:ea typeface="Roboto Light"/>
                <a:cs typeface="Roboto Light"/>
                <a:sym typeface="Roboto Light"/>
              </a:rPr>
              <a:t>to-go programs with well thought-out programs and procedures</a:t>
            </a:r>
            <a:endParaRPr sz="1200">
              <a:solidFill>
                <a:schemeClr val="dk1"/>
              </a:solidFill>
              <a:latin typeface="Roboto Light"/>
              <a:ea typeface="Roboto Light"/>
              <a:cs typeface="Roboto Light"/>
              <a:sym typeface="Roboto Light"/>
            </a:endParaRPr>
          </a:p>
          <a:p>
            <a:pPr marL="1371600" lvl="1"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Responds to resident concerns r/t amt of packaging disposed of. </a:t>
            </a:r>
            <a:endParaRPr sz="1200">
              <a:solidFill>
                <a:schemeClr val="dk1"/>
              </a:solidFill>
              <a:latin typeface="Roboto Light"/>
              <a:ea typeface="Roboto Light"/>
              <a:cs typeface="Roboto Light"/>
              <a:sym typeface="Roboto Light"/>
            </a:endParaRPr>
          </a:p>
          <a:p>
            <a:pPr marL="1371600" lvl="2"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Pictured is one example from G.E.T.</a:t>
            </a:r>
            <a:endParaRPr sz="1200">
              <a:solidFill>
                <a:schemeClr val="dk1"/>
              </a:solidFill>
              <a:latin typeface="Roboto Light"/>
              <a:ea typeface="Roboto Light"/>
              <a:cs typeface="Roboto Light"/>
              <a:sym typeface="Roboto Light"/>
            </a:endParaRPr>
          </a:p>
          <a:p>
            <a:pPr marL="1828800" lvl="3"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Eco-takeout containers </a:t>
            </a:r>
            <a:endParaRPr sz="1200">
              <a:solidFill>
                <a:schemeClr val="dk1"/>
              </a:solidFill>
              <a:latin typeface="Roboto Light"/>
              <a:ea typeface="Roboto Light"/>
              <a:cs typeface="Roboto Light"/>
              <a:sym typeface="Roboto Light"/>
            </a:endParaRPr>
          </a:p>
          <a:p>
            <a:pPr marL="2286000" lvl="4"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Dishwasher safe</a:t>
            </a:r>
            <a:endParaRPr sz="1200">
              <a:solidFill>
                <a:schemeClr val="dk1"/>
              </a:solidFill>
              <a:latin typeface="Roboto Light"/>
              <a:ea typeface="Roboto Light"/>
              <a:cs typeface="Roboto Light"/>
              <a:sym typeface="Roboto Light"/>
            </a:endParaRPr>
          </a:p>
          <a:p>
            <a:pPr marL="1371600" lvl="2"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Other brands also available</a:t>
            </a:r>
            <a:endParaRPr sz="1200">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solidFill>
                <a:schemeClr val="dk1"/>
              </a:solidFill>
              <a:latin typeface="Roboto Light"/>
              <a:ea typeface="Roboto Light"/>
              <a:cs typeface="Roboto Light"/>
              <a:sym typeface="Roboto Light"/>
            </a:endParaRPr>
          </a:p>
          <a:p>
            <a:pPr marL="457200" lvl="0"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Bottom line is that you want to </a:t>
            </a:r>
            <a:r>
              <a:rPr lang="en" sz="1200" b="1">
                <a:solidFill>
                  <a:schemeClr val="dk1"/>
                </a:solidFill>
                <a:latin typeface="Roboto"/>
                <a:ea typeface="Roboto"/>
                <a:cs typeface="Roboto"/>
                <a:sym typeface="Roboto"/>
              </a:rPr>
              <a:t>think </a:t>
            </a:r>
            <a:r>
              <a:rPr lang="en" sz="1200">
                <a:solidFill>
                  <a:schemeClr val="dk1"/>
                </a:solidFill>
                <a:latin typeface="Roboto Light"/>
                <a:ea typeface="Roboto Light"/>
                <a:cs typeface="Roboto Light"/>
                <a:sym typeface="Roboto Light"/>
              </a:rPr>
              <a:t>with a </a:t>
            </a:r>
            <a:r>
              <a:rPr lang="en" sz="1200" b="1">
                <a:solidFill>
                  <a:schemeClr val="dk1"/>
                </a:solidFill>
                <a:latin typeface="Roboto"/>
                <a:ea typeface="Roboto"/>
                <a:cs typeface="Roboto"/>
                <a:sym typeface="Roboto"/>
              </a:rPr>
              <a:t>hospitality mindset. </a:t>
            </a:r>
            <a:endParaRPr sz="1200" b="1">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Must </a:t>
            </a:r>
            <a:r>
              <a:rPr lang="en" sz="1200" b="1">
                <a:solidFill>
                  <a:schemeClr val="dk1"/>
                </a:solidFill>
                <a:latin typeface="Roboto"/>
                <a:ea typeface="Roboto"/>
                <a:cs typeface="Roboto"/>
                <a:sym typeface="Roboto"/>
              </a:rPr>
              <a:t>meet the residents where they are at. </a:t>
            </a:r>
            <a:endParaRPr sz="1200" b="1">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b="1">
                <a:solidFill>
                  <a:schemeClr val="dk1"/>
                </a:solidFill>
                <a:latin typeface="Roboto"/>
                <a:ea typeface="Roboto"/>
                <a:cs typeface="Roboto"/>
                <a:sym typeface="Roboto"/>
              </a:rPr>
              <a:t>Make them feel safe and comforted</a:t>
            </a:r>
            <a:endParaRPr sz="1200" b="1">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Light"/>
                <a:ea typeface="Roboto Light"/>
                <a:cs typeface="Roboto Light"/>
                <a:sym typeface="Roboto Light"/>
              </a:rPr>
              <a:t>With planning, you and your staff can elevate the service whether in-room or lucky enough to be able to do this communally. </a:t>
            </a:r>
            <a:endParaRPr sz="1200">
              <a:solidFill>
                <a:schemeClr val="dk1"/>
              </a:solidFill>
              <a:latin typeface="Roboto Light"/>
              <a:ea typeface="Roboto Light"/>
              <a:cs typeface="Roboto Light"/>
              <a:sym typeface="Roboto Light"/>
            </a:endParaRPr>
          </a:p>
          <a:p>
            <a:pPr marL="457200" lvl="0"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With that, pass the spatula to Barb. </a:t>
            </a:r>
            <a:endParaRPr sz="1200">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solidFill>
                <a:schemeClr val="dk1"/>
              </a:solidFill>
              <a:latin typeface="Roboto Light"/>
              <a:ea typeface="Roboto Light"/>
              <a:cs typeface="Roboto Light"/>
              <a:sym typeface="Roboto Light"/>
            </a:endParaRPr>
          </a:p>
        </p:txBody>
      </p:sp>
    </p:spTree>
    <p:extLst>
      <p:ext uri="{BB962C8B-B14F-4D97-AF65-F5344CB8AC3E}">
        <p14:creationId xmlns:p14="http://schemas.microsoft.com/office/powerpoint/2010/main" val="425168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57fc590e5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57fc590e5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200"/>
              <a:t>Start by saying, “We hear you!”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Doing this presentation today, because we are listening and paying attention to what you are telling us and what we are seeing. </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 sz="1200">
                <a:solidFill>
                  <a:srgbClr val="38761D"/>
                </a:solidFill>
                <a:latin typeface="Gudea"/>
                <a:ea typeface="Gudea"/>
                <a:cs typeface="Gudea"/>
                <a:sym typeface="Gudea"/>
              </a:rPr>
              <a:t>Our world has changed significantly.”</a:t>
            </a:r>
            <a:endParaRPr sz="1200">
              <a:solidFill>
                <a:srgbClr val="38761D"/>
              </a:solidFill>
              <a:latin typeface="Gudea"/>
              <a:ea typeface="Gudea"/>
              <a:cs typeface="Gudea"/>
              <a:sym typeface="Gudea"/>
            </a:endParaRPr>
          </a:p>
          <a:p>
            <a:pPr marL="0" lvl="0" indent="0" algn="l" rtl="0">
              <a:spcBef>
                <a:spcPts val="0"/>
              </a:spcBef>
              <a:spcAft>
                <a:spcPts val="0"/>
              </a:spcAft>
              <a:buNone/>
            </a:pPr>
            <a:r>
              <a:rPr lang="en" sz="1200">
                <a:solidFill>
                  <a:srgbClr val="38761D"/>
                </a:solidFill>
                <a:latin typeface="Gudea"/>
                <a:ea typeface="Gudea"/>
                <a:cs typeface="Gudea"/>
                <a:sym typeface="Gudea"/>
              </a:rPr>
              <a:t>“It won’t be ‘business as usual’ going forward.”</a:t>
            </a:r>
            <a:endParaRPr sz="1200">
              <a:solidFill>
                <a:srgbClr val="38761D"/>
              </a:solidFill>
              <a:latin typeface="Gudea"/>
              <a:ea typeface="Gudea"/>
              <a:cs typeface="Gudea"/>
              <a:sym typeface="Gudea"/>
            </a:endParaRPr>
          </a:p>
          <a:p>
            <a:pPr marL="0" lvl="0" indent="0" algn="l" rtl="0">
              <a:spcBef>
                <a:spcPts val="0"/>
              </a:spcBef>
              <a:spcAft>
                <a:spcPts val="0"/>
              </a:spcAft>
              <a:buNone/>
            </a:pPr>
            <a:endParaRPr sz="1800">
              <a:solidFill>
                <a:srgbClr val="0000FF"/>
              </a:solidFill>
              <a:latin typeface="Gudea"/>
              <a:ea typeface="Gudea"/>
              <a:cs typeface="Gudea"/>
              <a:sym typeface="Gudea"/>
            </a:endParaRPr>
          </a:p>
          <a:p>
            <a:pPr marL="0" lvl="0" indent="0" algn="l" rtl="0">
              <a:spcBef>
                <a:spcPts val="0"/>
              </a:spcBef>
              <a:spcAft>
                <a:spcPts val="0"/>
              </a:spcAft>
              <a:buClr>
                <a:schemeClr val="dk1"/>
              </a:buClr>
              <a:buSzPts val="1100"/>
              <a:buFont typeface="Arial"/>
              <a:buNone/>
            </a:pPr>
            <a:r>
              <a:rPr lang="en" sz="1800">
                <a:solidFill>
                  <a:srgbClr val="0000FF"/>
                </a:solidFill>
                <a:latin typeface="Gudea"/>
                <a:ea typeface="Gudea"/>
                <a:cs typeface="Gudea"/>
                <a:sym typeface="Gudea"/>
              </a:rPr>
              <a:t>“It’s hard to maintain satisfaction levels, but I have to find a way.”</a:t>
            </a:r>
            <a:endParaRPr sz="1800">
              <a:solidFill>
                <a:srgbClr val="0000FF"/>
              </a:solidFill>
              <a:latin typeface="Gudea"/>
              <a:ea typeface="Gudea"/>
              <a:cs typeface="Gudea"/>
              <a:sym typeface="Gudea"/>
            </a:endParaRPr>
          </a:p>
          <a:p>
            <a:pPr marL="0" lvl="0" indent="0" algn="l" rtl="0">
              <a:spcBef>
                <a:spcPts val="0"/>
              </a:spcBef>
              <a:spcAft>
                <a:spcPts val="0"/>
              </a:spcAft>
              <a:buNone/>
            </a:pPr>
            <a:r>
              <a:rPr lang="en"/>
              <a:t>--hospitals d/t funding</a:t>
            </a:r>
            <a:endParaRPr/>
          </a:p>
          <a:p>
            <a:pPr marL="0" lvl="0" indent="0" algn="l" rtl="0">
              <a:spcBef>
                <a:spcPts val="0"/>
              </a:spcBef>
              <a:spcAft>
                <a:spcPts val="0"/>
              </a:spcAft>
              <a:buNone/>
            </a:pPr>
            <a:r>
              <a:rPr lang="en"/>
              <a:t>--senior living -- word of mouth / ratings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--Prepare for the Next normal -- cant continue with current methods of doing things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Current methods have their challenges -- ineffective in a lot of cases -- </a:t>
            </a:r>
            <a:r>
              <a:rPr lang="en" sz="1800">
                <a:solidFill>
                  <a:srgbClr val="0000FF"/>
                </a:solidFill>
                <a:latin typeface="Gudea"/>
                <a:ea typeface="Gudea"/>
                <a:cs typeface="Gudea"/>
                <a:sym typeface="Gudea"/>
              </a:rPr>
              <a:t>Residents are losing weight and muscle mass. </a:t>
            </a:r>
            <a:r>
              <a:rPr lang="en">
                <a:solidFill>
                  <a:schemeClr val="dk1"/>
                </a:solidFill>
              </a:rPr>
              <a:t> we hear of residents losing weight and muscle mass. In some cases, “adequate nutrition” is not happening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82285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6e4cdb9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6e4cdb9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that great overview of room service dining comes then the consideration of getting our people back together in their dining environment. I think this quote by Julia Child says it all...the dinner hour is a sacred, happy time when everyone should be together and relaxed.  Our goal is to elevate the entire dining experience in all areas to keep our patrons motivated and so holds true for communal dining. If it is possible to bring them together, we need to find a safe and encouraging way to do so and so we will discuss communal dining…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93748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9749c492c1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9749c492c1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9225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957fc590e5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957fc590e5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5 pillars- 1:30 min</a:t>
            </a:r>
            <a:endParaRPr/>
          </a:p>
          <a:p>
            <a:pPr marL="0" lvl="0" indent="0" algn="l" rtl="0">
              <a:spcBef>
                <a:spcPts val="0"/>
              </a:spcBef>
              <a:spcAft>
                <a:spcPts val="0"/>
              </a:spcAft>
              <a:buNone/>
            </a:pPr>
            <a:r>
              <a:rPr lang="en"/>
              <a:t>These are key focus areas that will help guide you in your  continued pivot toward a new normal. This will certainly be a journey that will look different for every geographical region and subsegment of our business.</a:t>
            </a:r>
            <a:endParaRPr/>
          </a:p>
          <a:p>
            <a:pPr marL="0" lvl="0" indent="0" algn="l" rtl="0">
              <a:spcBef>
                <a:spcPts val="0"/>
              </a:spcBef>
              <a:spcAft>
                <a:spcPts val="0"/>
              </a:spcAft>
              <a:buNone/>
            </a:pPr>
            <a:r>
              <a:rPr lang="en"/>
              <a:t>Cleaning/Sanitizing - Healthcare has always been excellent in this area, however, new infection control protocol is in place and best practices will be enforced.</a:t>
            </a:r>
            <a:endParaRPr/>
          </a:p>
          <a:p>
            <a:pPr marL="0" lvl="0" indent="0" algn="l" rtl="0">
              <a:spcBef>
                <a:spcPts val="0"/>
              </a:spcBef>
              <a:spcAft>
                <a:spcPts val="0"/>
              </a:spcAft>
              <a:buNone/>
            </a:pPr>
            <a:r>
              <a:rPr lang="en"/>
              <a:t>Cost Control - Many hospitals have experienced great loss, as well as other healthcare segments. Containing cost will be of high priority</a:t>
            </a:r>
            <a:endParaRPr/>
          </a:p>
          <a:p>
            <a:pPr marL="0" lvl="0" indent="0" algn="l" rtl="0">
              <a:spcBef>
                <a:spcPts val="0"/>
              </a:spcBef>
              <a:spcAft>
                <a:spcPts val="0"/>
              </a:spcAft>
              <a:buNone/>
            </a:pPr>
            <a:r>
              <a:rPr lang="en"/>
              <a:t>Menu - redesign to accommodate service and labor changes</a:t>
            </a:r>
            <a:endParaRPr/>
          </a:p>
          <a:p>
            <a:pPr marL="0" lvl="0" indent="0" algn="l" rtl="0">
              <a:spcBef>
                <a:spcPts val="0"/>
              </a:spcBef>
              <a:spcAft>
                <a:spcPts val="0"/>
              </a:spcAft>
              <a:buNone/>
            </a:pPr>
            <a:r>
              <a:rPr lang="en"/>
              <a:t>Operations - maintaining operational efficiencies in the back and front of the house through policy updates as the industry continues to change</a:t>
            </a:r>
            <a:endParaRPr/>
          </a:p>
          <a:p>
            <a:pPr marL="0" lvl="0" indent="0" algn="l" rtl="0">
              <a:spcBef>
                <a:spcPts val="0"/>
              </a:spcBef>
              <a:spcAft>
                <a:spcPts val="0"/>
              </a:spcAft>
              <a:buNone/>
            </a:pPr>
            <a:r>
              <a:rPr lang="en"/>
              <a:t>Staffing - Safety and retention of labor is certainly at the forefront of every operator</a:t>
            </a:r>
            <a:endParaRPr/>
          </a:p>
        </p:txBody>
      </p:sp>
    </p:spTree>
    <p:extLst>
      <p:ext uri="{BB962C8B-B14F-4D97-AF65-F5344CB8AC3E}">
        <p14:creationId xmlns:p14="http://schemas.microsoft.com/office/powerpoint/2010/main" val="596092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659a77df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9659a77df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595959"/>
                </a:solidFill>
                <a:latin typeface="Roboto Medium"/>
                <a:ea typeface="Roboto Medium"/>
                <a:cs typeface="Roboto Medium"/>
                <a:sym typeface="Roboto Medium"/>
              </a:rPr>
              <a:t>We do understand that everyone is in a different space with dining depending on the state and even county that you reside. However, we feel it is extremely important to be ready communal dining when it is allowed for you. As we discussed, we need to do what we can to prevent that dehydration and malnutrition and having that flexibility of getting out of the room, even occasionally, can help.</a:t>
            </a:r>
            <a:endParaRPr sz="1400">
              <a:solidFill>
                <a:srgbClr val="595959"/>
              </a:solidFill>
              <a:latin typeface="Roboto Medium"/>
              <a:ea typeface="Roboto Medium"/>
              <a:cs typeface="Roboto Medium"/>
              <a:sym typeface="Roboto Medium"/>
            </a:endParaRPr>
          </a:p>
          <a:p>
            <a:pPr marL="0" lvl="0" indent="0" algn="l" rtl="0">
              <a:spcBef>
                <a:spcPts val="0"/>
              </a:spcBef>
              <a:spcAft>
                <a:spcPts val="0"/>
              </a:spcAft>
              <a:buNone/>
            </a:pPr>
            <a:r>
              <a:rPr lang="en" sz="1200">
                <a:solidFill>
                  <a:srgbClr val="595959"/>
                </a:solidFill>
                <a:latin typeface="Roboto Medium"/>
                <a:ea typeface="Roboto Medium"/>
                <a:cs typeface="Roboto Medium"/>
                <a:sym typeface="Roboto Medium"/>
              </a:rPr>
              <a:t>You need to have a flexible plan for your community based on your dining room and lay out and be able to pivot back to in room dining if necessary.</a:t>
            </a:r>
            <a:endParaRPr sz="1200">
              <a:solidFill>
                <a:srgbClr val="595959"/>
              </a:solidFill>
              <a:latin typeface="Roboto Medium"/>
              <a:ea typeface="Roboto Medium"/>
              <a:cs typeface="Roboto Medium"/>
              <a:sym typeface="Roboto Medium"/>
            </a:endParaRPr>
          </a:p>
          <a:p>
            <a:pPr marL="0" lvl="0" indent="0" algn="l" rtl="0">
              <a:spcBef>
                <a:spcPts val="0"/>
              </a:spcBef>
              <a:spcAft>
                <a:spcPts val="0"/>
              </a:spcAft>
              <a:buNone/>
            </a:pPr>
            <a:r>
              <a:rPr lang="en" sz="1200">
                <a:solidFill>
                  <a:srgbClr val="595959"/>
                </a:solidFill>
                <a:latin typeface="Roboto Medium"/>
                <a:ea typeface="Roboto Medium"/>
                <a:cs typeface="Roboto Medium"/>
                <a:sym typeface="Roboto Medium"/>
              </a:rPr>
              <a:t>I have been able to speak to many operators who have returned to communal dining but also have to back to room service if COVID numbers rise. You certainly can expect guests to be cautious about gathering again for meals and it is our job to reassure them by demonstrating our attention to safety. Based on what we just discussed in the 5 pillars,  you will want to base your plan off of your menu and available staffing, as well as adjust your operations, both front and back of the house, as well as job descriptions to match needs created by menu changes.  All the while, striving for that dining experience that will they will want to continue coming back for..</a:t>
            </a:r>
            <a:endParaRPr sz="1200">
              <a:solidFill>
                <a:srgbClr val="595959"/>
              </a:solidFill>
              <a:latin typeface="Roboto Medium"/>
              <a:ea typeface="Roboto Medium"/>
              <a:cs typeface="Roboto Medium"/>
              <a:sym typeface="Roboto Medium"/>
            </a:endParaRPr>
          </a:p>
          <a:p>
            <a:pPr marL="0" lvl="0" indent="0" algn="l" rtl="0">
              <a:spcBef>
                <a:spcPts val="0"/>
              </a:spcBef>
              <a:spcAft>
                <a:spcPts val="0"/>
              </a:spcAft>
              <a:buNone/>
            </a:pPr>
            <a:endParaRPr sz="700"/>
          </a:p>
        </p:txBody>
      </p:sp>
    </p:spTree>
    <p:extLst>
      <p:ext uri="{BB962C8B-B14F-4D97-AF65-F5344CB8AC3E}">
        <p14:creationId xmlns:p14="http://schemas.microsoft.com/office/powerpoint/2010/main" val="955383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9749c492c1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9749c492c1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begin building this confidence in both residents and staff, a visible and clear cleaning strategy should be established. You could even brand or name this new cleaning program for your community or establishment and then communicate it to residents and families, highlighting the increased frequency of cleaning, including between seatings or whatever process is taking place. It is recommended to eliminate table presets, use rolled silverware and minimize tabletop decor to make cleaning easier.  </a:t>
            </a:r>
            <a:endParaRPr/>
          </a:p>
        </p:txBody>
      </p:sp>
    </p:spTree>
    <p:extLst>
      <p:ext uri="{BB962C8B-B14F-4D97-AF65-F5344CB8AC3E}">
        <p14:creationId xmlns:p14="http://schemas.microsoft.com/office/powerpoint/2010/main" val="1927587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8fb53b0b1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8fb53b0b1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Obviously, encouraging  social distancing is important in this process, this includes  redesigning seating arrangements  by removing tables/chairs or marking some as closed. You may reduce the number of seats at each table or arrange chairs at tables in order to create distance. I have heard from one community that they brought out their bedside tables to the dining room to extend their tables in order to create that distance, but keep more people at a table. </a:t>
            </a:r>
            <a:endParaRPr/>
          </a:p>
          <a:p>
            <a:pPr marL="0" lvl="0" indent="0" algn="l" rtl="0">
              <a:spcBef>
                <a:spcPts val="0"/>
              </a:spcBef>
              <a:spcAft>
                <a:spcPts val="0"/>
              </a:spcAft>
              <a:buNone/>
            </a:pPr>
            <a:r>
              <a:rPr lang="en"/>
              <a:t>We do understand that there is some controversy over tabletop plexiglass dividers depending on the state that you reside, however, we felt that it needed to be mentioned as it may be deemed as a solution in some environments. There are now many resources for these types of dividers because of the pandemic.</a:t>
            </a:r>
            <a:endParaRPr/>
          </a:p>
        </p:txBody>
      </p:sp>
    </p:spTree>
    <p:extLst>
      <p:ext uri="{BB962C8B-B14F-4D97-AF65-F5344CB8AC3E}">
        <p14:creationId xmlns:p14="http://schemas.microsoft.com/office/powerpoint/2010/main" val="1480167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9749c492c1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9749c492c1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solutions for social distancing include utliizing unused space in other areas of your community as temporary dining. This is a community that used their hallway to set up their dining area or I have heard of activity rooms, chapels, etc.  You must consider walkways that are narrow or could be congested and not allow distancing and of course, post signage to help guide residents to where they need to go in order to keep distance.</a:t>
            </a:r>
            <a:endParaRPr/>
          </a:p>
        </p:txBody>
      </p:sp>
    </p:spTree>
    <p:extLst>
      <p:ext uri="{BB962C8B-B14F-4D97-AF65-F5344CB8AC3E}">
        <p14:creationId xmlns:p14="http://schemas.microsoft.com/office/powerpoint/2010/main" val="2400320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9659a77df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9659a77df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creating that dining area that suits your organization, decide when and where screening will take place. Provide hand sanitizer and signage again, where necessary when entering.</a:t>
            </a:r>
            <a:endParaRPr/>
          </a:p>
        </p:txBody>
      </p:sp>
    </p:spTree>
    <p:extLst>
      <p:ext uri="{BB962C8B-B14F-4D97-AF65-F5344CB8AC3E}">
        <p14:creationId xmlns:p14="http://schemas.microsoft.com/office/powerpoint/2010/main" val="1309754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749c492c1_6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9749c492c1_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dining experience itself, consider utilizing pre-order systems to reduce time in the dining room. If ordering at the table, use digital ordering, disposable menus or menus that can be disinfected after each use. Avoid cross-contamination by only allowing staff to touch the screen and sanitize between uses if by different people.</a:t>
            </a:r>
            <a:endParaRPr/>
          </a:p>
        </p:txBody>
      </p:sp>
    </p:spTree>
    <p:extLst>
      <p:ext uri="{BB962C8B-B14F-4D97-AF65-F5344CB8AC3E}">
        <p14:creationId xmlns:p14="http://schemas.microsoft.com/office/powerpoint/2010/main" val="1928016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915256844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915256844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considerations to establish that great dining experience outside of the room is to possibly use a reservation system where residents can pick the time and meal they would like to attend. Also, phase into communal dining by offering dining on alternate days or meals for each resident (eat in dining room for lunch, and in room for dinner) based on resident preferences. Use half the tables for one sitting and the other half for the next to reduce cleaning.  As with any change, if you have been doing room service, start slow and try one day or a few tiems a week to assess operational challenges before expanding and be sure to collaborate with nursing staff to assure assisted diners receive adequate help. </a:t>
            </a:r>
            <a:endParaRPr/>
          </a:p>
        </p:txBody>
      </p:sp>
    </p:spTree>
    <p:extLst>
      <p:ext uri="{BB962C8B-B14F-4D97-AF65-F5344CB8AC3E}">
        <p14:creationId xmlns:p14="http://schemas.microsoft.com/office/powerpoint/2010/main" val="277782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42910c408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42910c408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https://www.defeatmalnutrition.today/sites/default/files/National_Blueprint_MAY2020_Update_OnlinePDF_FINAL.pdf</a:t>
            </a:r>
            <a:r>
              <a:rPr lang="en"/>
              <a:t> - [AL: UPDATED]</a:t>
            </a:r>
            <a:endParaRPr/>
          </a:p>
        </p:txBody>
      </p:sp>
    </p:spTree>
    <p:extLst>
      <p:ext uri="{BB962C8B-B14F-4D97-AF65-F5344CB8AC3E}">
        <p14:creationId xmlns:p14="http://schemas.microsoft.com/office/powerpoint/2010/main" val="4093190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a42910c408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a42910c408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b="1">
                <a:solidFill>
                  <a:srgbClr val="5E5E5E"/>
                </a:solidFill>
                <a:highlight>
                  <a:srgbClr val="FFFFFF"/>
                </a:highlight>
              </a:rPr>
              <a:t>Chef Spotlight Trainings: </a:t>
            </a:r>
            <a:r>
              <a:rPr lang="en" sz="1350">
                <a:solidFill>
                  <a:srgbClr val="5E5E5E"/>
                </a:solidFill>
                <a:highlight>
                  <a:srgbClr val="FFFFFF"/>
                </a:highlight>
              </a:rPr>
              <a:t>Before the recent go-ahead was given for reopening dining rooms at Leisure Living Management, Rick Balfour, Director of Culinary and Dining Services, came up with an innovative plan to prepare residents by having small group “Chef Spotlight” sessions. Through these “lunch-and- learn” format trainings, chefs would meet with a group of about 8 residents at a time - with social distancing and mask requirements. </a:t>
            </a:r>
            <a:endParaRPr sz="1350">
              <a:solidFill>
                <a:srgbClr val="5E5E5E"/>
              </a:solidFill>
              <a:highlight>
                <a:srgbClr val="FFFFFF"/>
              </a:highlight>
            </a:endParaRPr>
          </a:p>
          <a:p>
            <a:pPr marL="0" lvl="0" indent="0" algn="l" rtl="0">
              <a:lnSpc>
                <a:spcPct val="115000"/>
              </a:lnSpc>
              <a:spcBef>
                <a:spcPts val="0"/>
              </a:spcBef>
              <a:spcAft>
                <a:spcPts val="0"/>
              </a:spcAft>
              <a:buNone/>
            </a:pPr>
            <a:r>
              <a:rPr lang="en" sz="1350">
                <a:solidFill>
                  <a:srgbClr val="5E5E5E"/>
                </a:solidFill>
                <a:highlight>
                  <a:srgbClr val="FFFFFF"/>
                </a:highlight>
              </a:rPr>
              <a:t>“We were recently given the full green light to reopen dining rooms, but this proposed plan was designed to give chefs the opportunity to talk about the changes necessary for communal dining,” he said. “The sessions would be a way to keep safe residents safe while also showing appreciation and providing an opportunity for them to interact with each other and our chef.” He proposed that all the residents be from the same basic area and rotate groups weekly as a method to keep communication current.</a:t>
            </a:r>
            <a:endParaRPr sz="1350">
              <a:solidFill>
                <a:srgbClr val="5E5E5E"/>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350" b="1">
                <a:solidFill>
                  <a:srgbClr val="5E5E5E"/>
                </a:solidFill>
                <a:highlight>
                  <a:srgbClr val="FFFFFF"/>
                </a:highlight>
              </a:rPr>
              <a:t>Chef’s Corner:</a:t>
            </a:r>
            <a:r>
              <a:rPr lang="en" sz="1350">
                <a:solidFill>
                  <a:srgbClr val="5E5E5E"/>
                </a:solidFill>
                <a:highlight>
                  <a:srgbClr val="FFFFFF"/>
                </a:highlight>
              </a:rPr>
              <a:t> At Roland Park Place in Baltimore, Maryland, they have a “Chef’s Corner” memo where the chef can communicate about what’s going on in dining. “The Chef’s Corner is an effective platform for communicating with residents about the upcoming changes in dining, including the plan for reopening, how to make reservations, new regulations, and what to expect when they are there – like no tablecloths, no shared condiments, limited number of people at a table…” said Melissa Schrimsher, Director of Food and Beverage. </a:t>
            </a:r>
            <a:endParaRPr sz="1350">
              <a:solidFill>
                <a:srgbClr val="5E5E5E"/>
              </a:solidFill>
              <a:highlight>
                <a:srgbClr val="FFFFFF"/>
              </a:highlight>
            </a:endParaRPr>
          </a:p>
          <a:p>
            <a:pPr marL="0" lvl="0" indent="0" algn="l" rtl="0">
              <a:spcBef>
                <a:spcPts val="0"/>
              </a:spcBef>
              <a:spcAft>
                <a:spcPts val="0"/>
              </a:spcAft>
              <a:buNone/>
            </a:pPr>
            <a:endParaRPr sz="1350">
              <a:solidFill>
                <a:srgbClr val="5E5E5E"/>
              </a:solidFill>
              <a:highlight>
                <a:srgbClr val="FFFFFF"/>
              </a:highlight>
            </a:endParaRPr>
          </a:p>
          <a:p>
            <a:pPr marL="0" lvl="0" indent="0" algn="l" rtl="0">
              <a:spcBef>
                <a:spcPts val="0"/>
              </a:spcBef>
              <a:spcAft>
                <a:spcPts val="0"/>
              </a:spcAft>
              <a:buNone/>
            </a:pPr>
            <a:r>
              <a:rPr lang="en" sz="1350" b="1">
                <a:solidFill>
                  <a:srgbClr val="5E5E5E"/>
                </a:solidFill>
                <a:highlight>
                  <a:srgbClr val="FFFFFF"/>
                </a:highlight>
              </a:rPr>
              <a:t>Training Staff on Talking with Residents: </a:t>
            </a:r>
            <a:r>
              <a:rPr lang="en" sz="1350">
                <a:solidFill>
                  <a:srgbClr val="5E5E5E"/>
                </a:solidFill>
                <a:highlight>
                  <a:srgbClr val="FFFFFF"/>
                </a:highlight>
              </a:rPr>
              <a:t>At Roland Park Place, they also train their team members on how to communicate with residents. “Our room service coordinator and servers are trained on what to say to residents about the dining room plans – how to make reservations, wearing a mask, and other regulations,” Melissa explained. “Our staff talk to them every day when meal orders are taken, then servers follow up with them on the phone after they make deliveries. So it’s important that our team is familiar with the new regulations and how to explain what our dining rooms will look like to prepare and set expectations for our residents.”</a:t>
            </a:r>
            <a:endParaRPr sz="1350">
              <a:solidFill>
                <a:srgbClr val="5E5E5E"/>
              </a:solidFill>
              <a:highlight>
                <a:srgbClr val="FFFFFF"/>
              </a:highlight>
            </a:endParaRPr>
          </a:p>
          <a:p>
            <a:pPr marL="0" lvl="0" indent="0" algn="l" rtl="0">
              <a:spcBef>
                <a:spcPts val="0"/>
              </a:spcBef>
              <a:spcAft>
                <a:spcPts val="0"/>
              </a:spcAft>
              <a:buNone/>
            </a:pPr>
            <a:r>
              <a:rPr lang="en" sz="1350" b="1">
                <a:solidFill>
                  <a:srgbClr val="5E5E5E"/>
                </a:solidFill>
                <a:highlight>
                  <a:srgbClr val="FFFFFF"/>
                </a:highlight>
              </a:rPr>
              <a:t>Communication Plan:</a:t>
            </a:r>
            <a:r>
              <a:rPr lang="en" sz="1350">
                <a:solidFill>
                  <a:srgbClr val="5E5E5E"/>
                </a:solidFill>
                <a:highlight>
                  <a:srgbClr val="FFFFFF"/>
                </a:highlight>
              </a:rPr>
              <a:t> Before opening dining rooms, Kari Robinson, Regional Director of Nutrition and Culinary for Cassia, said that several of their sites developed a communication plan where they went from apartment to apartment, delivering the rules in writing. “The teams delivered the guidelines in person and explained, ‘These are the rules to keep you safe. Wear your mask to the dining room. There’s hand sanitizer for you when you come in and leave, stand 6 feet apart,” she said. “Most of them understood and were just excited to return.”</a:t>
            </a:r>
            <a:endParaRPr sz="1350">
              <a:solidFill>
                <a:srgbClr val="5E5E5E"/>
              </a:solidFill>
              <a:highlight>
                <a:srgbClr val="FFFFFF"/>
              </a:highlight>
            </a:endParaRPr>
          </a:p>
          <a:p>
            <a:pPr marL="0" lvl="0" indent="0" algn="l" rtl="0">
              <a:lnSpc>
                <a:spcPct val="115000"/>
              </a:lnSpc>
              <a:spcBef>
                <a:spcPts val="0"/>
              </a:spcBef>
              <a:spcAft>
                <a:spcPts val="0"/>
              </a:spcAft>
              <a:buNone/>
            </a:pPr>
            <a:r>
              <a:rPr lang="en" sz="1350" b="1">
                <a:solidFill>
                  <a:srgbClr val="5E5E5E"/>
                </a:solidFill>
                <a:highlight>
                  <a:srgbClr val="FFFFFF"/>
                </a:highlight>
              </a:rPr>
              <a:t>Engage Your Resident Dining Committee:</a:t>
            </a:r>
            <a:r>
              <a:rPr lang="en" sz="1350">
                <a:solidFill>
                  <a:srgbClr val="5E5E5E"/>
                </a:solidFill>
                <a:highlight>
                  <a:srgbClr val="FFFFFF"/>
                </a:highlight>
              </a:rPr>
              <a:t> “As dining services in communities move into the first phase of reopening, restart your Resident Dining Committee,” said Harris Ader, Found of Senior Dining Association. “Give residents on the committee a voice – and a sense of purpose so they can be part of the solution. If they understand the rollout plans, they can be your ambassadors and inform other residents about what’s going on as your ease into reopening dining rooms. Get their ideas and have a resident-centered brainstorming session and make it as constructive as possible.”</a:t>
            </a:r>
            <a:endParaRPr sz="1350">
              <a:solidFill>
                <a:srgbClr val="5E5E5E"/>
              </a:solidFill>
              <a:highlight>
                <a:srgbClr val="FFFFFF"/>
              </a:highlight>
            </a:endParaRPr>
          </a:p>
          <a:p>
            <a:pPr marL="0" lvl="0" indent="0" algn="l" rtl="0">
              <a:lnSpc>
                <a:spcPct val="115000"/>
              </a:lnSpc>
              <a:spcBef>
                <a:spcPts val="0"/>
              </a:spcBef>
              <a:spcAft>
                <a:spcPts val="0"/>
              </a:spcAft>
              <a:buNone/>
            </a:pPr>
            <a:r>
              <a:rPr lang="en" sz="1350">
                <a:solidFill>
                  <a:srgbClr val="5E5E5E"/>
                </a:solidFill>
                <a:highlight>
                  <a:srgbClr val="FFFFFF"/>
                </a:highlight>
              </a:rPr>
              <a:t>Reservations, hand sanitizing, mask use, table capacity limits, staying at assigned tables, no tablecloths or shared condiments…it’s a lot. Make sure you’ve properly communicated with residents on what to expect and how to prepare.</a:t>
            </a:r>
            <a:endParaRPr sz="1350">
              <a:solidFill>
                <a:srgbClr val="5E5E5E"/>
              </a:solidFill>
              <a:highlight>
                <a:srgbClr val="FFFFFF"/>
              </a:highlight>
            </a:endParaRPr>
          </a:p>
          <a:p>
            <a:pPr marL="0" lvl="0" indent="0" algn="l" rtl="0">
              <a:spcBef>
                <a:spcPts val="0"/>
              </a:spcBef>
              <a:spcAft>
                <a:spcPts val="0"/>
              </a:spcAft>
              <a:buNone/>
            </a:pPr>
            <a:endParaRPr sz="1350">
              <a:solidFill>
                <a:srgbClr val="5E5E5E"/>
              </a:solidFill>
              <a:highlight>
                <a:srgbClr val="FFFFFF"/>
              </a:highlight>
            </a:endParaRPr>
          </a:p>
        </p:txBody>
      </p:sp>
    </p:spTree>
    <p:extLst>
      <p:ext uri="{BB962C8B-B14F-4D97-AF65-F5344CB8AC3E}">
        <p14:creationId xmlns:p14="http://schemas.microsoft.com/office/powerpoint/2010/main" val="1801865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7b57a9cd4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97b57a9cd4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Roboto Light"/>
                <a:ea typeface="Roboto Light"/>
                <a:cs typeface="Roboto Light"/>
                <a:sym typeface="Roboto Light"/>
              </a:rPr>
              <a:t>Are you giving them an opportunity for feedback?</a:t>
            </a:r>
            <a:endParaRPr sz="1200">
              <a:solidFill>
                <a:schemeClr val="dk1"/>
              </a:solidFill>
              <a:latin typeface="Roboto Light"/>
              <a:ea typeface="Roboto Light"/>
              <a:cs typeface="Roboto Light"/>
              <a:sym typeface="Roboto Light"/>
            </a:endParaRPr>
          </a:p>
          <a:p>
            <a:pPr marL="0" lvl="0" indent="0" algn="l" rtl="0">
              <a:spcBef>
                <a:spcPts val="1000"/>
              </a:spcBef>
              <a:spcAft>
                <a:spcPts val="0"/>
              </a:spcAft>
              <a:buNone/>
            </a:pPr>
            <a:r>
              <a:rPr lang="en" sz="1200">
                <a:solidFill>
                  <a:schemeClr val="dk1"/>
                </a:solidFill>
                <a:latin typeface="Roboto Light"/>
                <a:ea typeface="Roboto Light"/>
                <a:cs typeface="Roboto Light"/>
                <a:sym typeface="Roboto Light"/>
              </a:rPr>
              <a:t>	On a regular basis -- not once every 6 months</a:t>
            </a:r>
            <a:endParaRPr sz="1200">
              <a:solidFill>
                <a:schemeClr val="dk1"/>
              </a:solidFill>
              <a:latin typeface="Roboto Light"/>
              <a:ea typeface="Roboto Light"/>
              <a:cs typeface="Roboto Light"/>
              <a:sym typeface="Roboto Light"/>
            </a:endParaRPr>
          </a:p>
          <a:p>
            <a:pPr marL="914400" lvl="0" indent="-304800" algn="l" rtl="0">
              <a:lnSpc>
                <a:spcPct val="120000"/>
              </a:lnSpc>
              <a:spcBef>
                <a:spcPts val="100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Sample and Vote events ( Can call it “Your Voice Counts!”)</a:t>
            </a:r>
            <a:endParaRPr sz="1200">
              <a:solidFill>
                <a:schemeClr val="dk1"/>
              </a:solidFill>
              <a:latin typeface="Roboto Light"/>
              <a:ea typeface="Roboto Light"/>
              <a:cs typeface="Roboto Light"/>
              <a:sym typeface="Roboto Light"/>
            </a:endParaRPr>
          </a:p>
          <a:p>
            <a:pPr marL="1371600" lvl="1" indent="-304800" algn="l" rtl="0">
              <a:lnSpc>
                <a:spcPct val="120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Opportunity to try out potential new menu items</a:t>
            </a:r>
            <a:endParaRPr sz="1200">
              <a:solidFill>
                <a:schemeClr val="dk1"/>
              </a:solidFill>
              <a:latin typeface="Roboto Light"/>
              <a:ea typeface="Roboto Light"/>
              <a:cs typeface="Roboto Light"/>
              <a:sym typeface="Roboto Light"/>
            </a:endParaRPr>
          </a:p>
          <a:p>
            <a:pPr marL="1828800" lvl="2" indent="-304800" algn="l" rtl="0">
              <a:lnSpc>
                <a:spcPct val="120000"/>
              </a:lnSpc>
              <a:spcBef>
                <a:spcPts val="0"/>
              </a:spcBef>
              <a:spcAft>
                <a:spcPts val="0"/>
              </a:spcAft>
              <a:buClr>
                <a:schemeClr val="dk1"/>
              </a:buClr>
              <a:buSzPts val="1200"/>
              <a:buFont typeface="Roboto Light"/>
              <a:buAutoNum type="romanLcPeriod"/>
            </a:pPr>
            <a:r>
              <a:rPr lang="en" sz="1200">
                <a:solidFill>
                  <a:schemeClr val="dk1"/>
                </a:solidFill>
                <a:latin typeface="Roboto Light"/>
                <a:ea typeface="Roboto Light"/>
                <a:cs typeface="Roboto Light"/>
                <a:sym typeface="Roboto Light"/>
              </a:rPr>
              <a:t>Offer 3-4 new options from menu category (dessert, beverage, salad, etc…)</a:t>
            </a:r>
            <a:endParaRPr sz="1200">
              <a:solidFill>
                <a:schemeClr val="dk1"/>
              </a:solidFill>
              <a:latin typeface="Roboto Light"/>
              <a:ea typeface="Roboto Light"/>
              <a:cs typeface="Roboto Light"/>
              <a:sym typeface="Roboto Light"/>
            </a:endParaRPr>
          </a:p>
          <a:p>
            <a:pPr marL="1828800" lvl="2" indent="-304800" algn="l" rtl="0">
              <a:lnSpc>
                <a:spcPct val="120000"/>
              </a:lnSpc>
              <a:spcBef>
                <a:spcPts val="0"/>
              </a:spcBef>
              <a:spcAft>
                <a:spcPts val="0"/>
              </a:spcAft>
              <a:buClr>
                <a:schemeClr val="dk1"/>
              </a:buClr>
              <a:buSzPts val="1200"/>
              <a:buFont typeface="Roboto Light"/>
              <a:buAutoNum type="romanLcPeriod"/>
            </a:pPr>
            <a:r>
              <a:rPr lang="en" sz="1200">
                <a:solidFill>
                  <a:schemeClr val="dk1"/>
                </a:solidFill>
                <a:latin typeface="Roboto Light"/>
                <a:ea typeface="Roboto Light"/>
                <a:cs typeface="Roboto Light"/>
                <a:sym typeface="Roboto Light"/>
              </a:rPr>
              <a:t>Provide to residents in small portions and ask for voting / feedback</a:t>
            </a:r>
            <a:endParaRPr sz="1200">
              <a:solidFill>
                <a:schemeClr val="dk1"/>
              </a:solidFill>
              <a:latin typeface="Roboto Light"/>
              <a:ea typeface="Roboto Light"/>
              <a:cs typeface="Roboto Light"/>
              <a:sym typeface="Roboto Light"/>
            </a:endParaRPr>
          </a:p>
          <a:p>
            <a:pPr marL="1828800" lvl="2" indent="-304800" algn="l" rtl="0">
              <a:lnSpc>
                <a:spcPct val="120000"/>
              </a:lnSpc>
              <a:spcBef>
                <a:spcPts val="0"/>
              </a:spcBef>
              <a:spcAft>
                <a:spcPts val="0"/>
              </a:spcAft>
              <a:buClr>
                <a:schemeClr val="dk1"/>
              </a:buClr>
              <a:buSzPts val="1200"/>
              <a:buFont typeface="Roboto Light"/>
              <a:buAutoNum type="romanLcPeriod"/>
            </a:pPr>
            <a:r>
              <a:rPr lang="en" sz="1200">
                <a:solidFill>
                  <a:schemeClr val="dk1"/>
                </a:solidFill>
                <a:latin typeface="Roboto Light"/>
                <a:ea typeface="Roboto Light"/>
                <a:cs typeface="Roboto Light"/>
                <a:sym typeface="Roboto Light"/>
              </a:rPr>
              <a:t>Share results</a:t>
            </a:r>
            <a:endParaRPr sz="1200">
              <a:solidFill>
                <a:schemeClr val="dk1"/>
              </a:solidFill>
              <a:latin typeface="Roboto Light"/>
              <a:ea typeface="Roboto Light"/>
              <a:cs typeface="Roboto Light"/>
              <a:sym typeface="Roboto Light"/>
            </a:endParaRPr>
          </a:p>
          <a:p>
            <a:pPr marL="1828800" lvl="2" indent="-304800" algn="l" rtl="0">
              <a:lnSpc>
                <a:spcPct val="120000"/>
              </a:lnSpc>
              <a:spcBef>
                <a:spcPts val="0"/>
              </a:spcBef>
              <a:spcAft>
                <a:spcPts val="0"/>
              </a:spcAft>
              <a:buClr>
                <a:schemeClr val="dk1"/>
              </a:buClr>
              <a:buSzPts val="1200"/>
              <a:buFont typeface="Roboto Light"/>
              <a:buAutoNum type="romanLcPeriod"/>
            </a:pPr>
            <a:r>
              <a:rPr lang="en" sz="1200">
                <a:solidFill>
                  <a:schemeClr val="dk1"/>
                </a:solidFill>
                <a:latin typeface="Roboto Light"/>
                <a:ea typeface="Roboto Light"/>
                <a:cs typeface="Roboto Light"/>
                <a:sym typeface="Roboto Light"/>
              </a:rPr>
              <a:t>Add to menu</a:t>
            </a:r>
            <a:endParaRPr sz="1200">
              <a:solidFill>
                <a:schemeClr val="dk1"/>
              </a:solidFill>
              <a:latin typeface="Roboto Light"/>
              <a:ea typeface="Roboto Light"/>
              <a:cs typeface="Roboto Light"/>
              <a:sym typeface="Roboto Light"/>
            </a:endParaRPr>
          </a:p>
          <a:p>
            <a:pPr marL="1828800" lvl="0" indent="0" algn="l" rtl="0">
              <a:lnSpc>
                <a:spcPct val="120000"/>
              </a:lnSpc>
              <a:spcBef>
                <a:spcPts val="0"/>
              </a:spcBef>
              <a:spcAft>
                <a:spcPts val="0"/>
              </a:spcAft>
              <a:buNone/>
            </a:pPr>
            <a:endParaRPr>
              <a:solidFill>
                <a:schemeClr val="dk1"/>
              </a:solidFill>
              <a:latin typeface="Roboto Medium"/>
              <a:ea typeface="Roboto Medium"/>
              <a:cs typeface="Roboto Medium"/>
              <a:sym typeface="Roboto Medium"/>
            </a:endParaRPr>
          </a:p>
          <a:p>
            <a:pPr marL="0" lvl="0" indent="0" algn="l" rtl="0">
              <a:spcBef>
                <a:spcPts val="0"/>
              </a:spcBef>
              <a:spcAft>
                <a:spcPts val="0"/>
              </a:spcAft>
              <a:buNone/>
            </a:pPr>
            <a:endParaRPr>
              <a:latin typeface="Roboto Light"/>
              <a:ea typeface="Roboto Light"/>
              <a:cs typeface="Roboto Light"/>
              <a:sym typeface="Roboto Light"/>
            </a:endParaRPr>
          </a:p>
        </p:txBody>
      </p:sp>
    </p:spTree>
    <p:extLst>
      <p:ext uri="{BB962C8B-B14F-4D97-AF65-F5344CB8AC3E}">
        <p14:creationId xmlns:p14="http://schemas.microsoft.com/office/powerpoint/2010/main" val="1993527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a42910c408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a42910c408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334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44910a06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44910a06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258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8f261b28f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8f261b28f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30000"/>
              </a:lnSpc>
              <a:spcBef>
                <a:spcPts val="2400"/>
              </a:spcBef>
              <a:spcAft>
                <a:spcPts val="0"/>
              </a:spcAft>
              <a:buClr>
                <a:schemeClr val="dk1"/>
              </a:buClr>
              <a:buSzPts val="1200"/>
              <a:buChar char="●"/>
            </a:pPr>
            <a:r>
              <a:rPr lang="en" sz="1200" dirty="0">
                <a:solidFill>
                  <a:schemeClr val="dk1"/>
                </a:solidFill>
                <a:highlight>
                  <a:srgbClr val="FFFFFF"/>
                </a:highlight>
              </a:rPr>
              <a:t>Interim Infection Prevention and Control Recommendations for Healthcare Personnel During the Coronavirus Disease 2019 (COVID-19) Pandemic</a:t>
            </a:r>
            <a:endParaRPr sz="1200" dirty="0">
              <a:solidFill>
                <a:schemeClr val="dk1"/>
              </a:solidFill>
              <a:highlight>
                <a:srgbClr val="FFFFFF"/>
              </a:highlight>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highlight>
                  <a:srgbClr val="FFFFFF"/>
                </a:highlight>
              </a:rPr>
              <a:t>“Management of laundry, food service utensils, and medical waste should also be performed in accordance with routine procedures.”</a:t>
            </a:r>
            <a:endParaRPr sz="1200" dirty="0">
              <a:solidFill>
                <a:schemeClr val="dk1"/>
              </a:solidFill>
              <a:highlight>
                <a:srgbClr val="FFFFFF"/>
              </a:highlight>
            </a:endParaRPr>
          </a:p>
          <a:p>
            <a:pPr marL="0" lvl="0" indent="0" algn="l" rtl="0">
              <a:spcBef>
                <a:spcPts val="1200"/>
              </a:spcBef>
              <a:spcAft>
                <a:spcPts val="0"/>
              </a:spcAft>
              <a:buNone/>
            </a:pPr>
            <a:endParaRPr dirty="0"/>
          </a:p>
          <a:p>
            <a:pPr marL="0" lvl="0" indent="0" algn="l" rtl="0">
              <a:spcBef>
                <a:spcPts val="0"/>
              </a:spcBef>
              <a:spcAft>
                <a:spcPts val="0"/>
              </a:spcAft>
              <a:buNone/>
            </a:pPr>
            <a:r>
              <a:rPr lang="en" dirty="0"/>
              <a:t>The combination of hot water and detergents used in dishwashers is sufficient to</a:t>
            </a:r>
            <a:endParaRPr dirty="0"/>
          </a:p>
          <a:p>
            <a:pPr marL="0" lvl="0" indent="0" algn="l" rtl="0">
              <a:spcBef>
                <a:spcPts val="0"/>
              </a:spcBef>
              <a:spcAft>
                <a:spcPts val="0"/>
              </a:spcAft>
              <a:buNone/>
            </a:pPr>
            <a:r>
              <a:rPr lang="en" dirty="0"/>
              <a:t>decontaminate dishware and eating utensils. Therefore, no special precautions are</a:t>
            </a:r>
            <a:endParaRPr dirty="0"/>
          </a:p>
          <a:p>
            <a:pPr marL="0" lvl="0" indent="0" algn="l" rtl="0">
              <a:spcBef>
                <a:spcPts val="0"/>
              </a:spcBef>
              <a:spcAft>
                <a:spcPts val="0"/>
              </a:spcAft>
              <a:buNone/>
            </a:pPr>
            <a:r>
              <a:rPr lang="en" dirty="0"/>
              <a:t>needed for dishware (e.g., dishes, glasses, cups) or eating utensils; reusable dishware</a:t>
            </a:r>
            <a:endParaRPr dirty="0"/>
          </a:p>
          <a:p>
            <a:pPr marL="0" lvl="0" indent="0" algn="l" rtl="0">
              <a:spcBef>
                <a:spcPts val="0"/>
              </a:spcBef>
              <a:spcAft>
                <a:spcPts val="0"/>
              </a:spcAft>
              <a:buNone/>
            </a:pPr>
            <a:r>
              <a:rPr lang="en" dirty="0"/>
              <a:t>and utensils may be used for patients requiring Transmission-Based Precautions. In the</a:t>
            </a:r>
            <a:endParaRPr dirty="0"/>
          </a:p>
          <a:p>
            <a:pPr marL="0" lvl="0" indent="0" algn="l" rtl="0">
              <a:spcBef>
                <a:spcPts val="0"/>
              </a:spcBef>
              <a:spcAft>
                <a:spcPts val="0"/>
              </a:spcAft>
              <a:buNone/>
            </a:pPr>
            <a:r>
              <a:rPr lang="en" dirty="0"/>
              <a:t>home and other communal settings, eating utensils and drinking vessels that are being</a:t>
            </a:r>
            <a:endParaRPr dirty="0"/>
          </a:p>
          <a:p>
            <a:pPr marL="0" lvl="0" indent="0" algn="l" rtl="0">
              <a:spcBef>
                <a:spcPts val="0"/>
              </a:spcBef>
              <a:spcAft>
                <a:spcPts val="0"/>
              </a:spcAft>
              <a:buNone/>
            </a:pPr>
            <a:r>
              <a:rPr lang="en" dirty="0"/>
              <a:t>used should not be shared, consistent with principles of good personal hygiene and for</a:t>
            </a:r>
            <a:endParaRPr dirty="0"/>
          </a:p>
          <a:p>
            <a:pPr marL="0" lvl="0" indent="0" algn="l" rtl="0">
              <a:spcBef>
                <a:spcPts val="0"/>
              </a:spcBef>
              <a:spcAft>
                <a:spcPts val="0"/>
              </a:spcAft>
              <a:buNone/>
            </a:pPr>
            <a:r>
              <a:rPr lang="en" dirty="0"/>
              <a:t>the purpose of preventing transmission of respiratory viruses, Herpes simplex virus, and</a:t>
            </a:r>
            <a:endParaRPr dirty="0"/>
          </a:p>
          <a:p>
            <a:pPr marL="0" lvl="0" indent="0" algn="l" rtl="0">
              <a:spcBef>
                <a:spcPts val="0"/>
              </a:spcBef>
              <a:spcAft>
                <a:spcPts val="0"/>
              </a:spcAft>
              <a:buNone/>
            </a:pPr>
            <a:r>
              <a:rPr lang="en" dirty="0"/>
              <a:t>infectious agents that infect the gastrointestinal tract and are transmitted by the</a:t>
            </a:r>
            <a:endParaRPr dirty="0"/>
          </a:p>
          <a:p>
            <a:pPr marL="0" lvl="0" indent="0" algn="l" rtl="0">
              <a:spcBef>
                <a:spcPts val="0"/>
              </a:spcBef>
              <a:spcAft>
                <a:spcPts val="0"/>
              </a:spcAft>
              <a:buNone/>
            </a:pPr>
            <a:r>
              <a:rPr lang="en" dirty="0"/>
              <a:t>fecal/oral route (e.g., hepatitis A virus, noroviruses). If adequate resources for cleaning</a:t>
            </a:r>
            <a:endParaRPr dirty="0"/>
          </a:p>
          <a:p>
            <a:pPr marL="0" lvl="0" indent="0" algn="l" rtl="0">
              <a:spcBef>
                <a:spcPts val="0"/>
              </a:spcBef>
              <a:spcAft>
                <a:spcPts val="0"/>
              </a:spcAft>
              <a:buNone/>
            </a:pPr>
            <a:r>
              <a:rPr lang="en" dirty="0"/>
              <a:t>utensils and dishes are not available, disposable products may be used.</a:t>
            </a:r>
            <a:endParaRPr dirty="0"/>
          </a:p>
        </p:txBody>
      </p:sp>
    </p:spTree>
    <p:extLst>
      <p:ext uri="{BB962C8B-B14F-4D97-AF65-F5344CB8AC3E}">
        <p14:creationId xmlns:p14="http://schemas.microsoft.com/office/powerpoint/2010/main" val="639350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97b57a9cd4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97b57a9cd4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605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42910c4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42910c4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56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3a080743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3a080743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505050"/>
              </a:solidFill>
              <a:latin typeface="Roboto"/>
              <a:ea typeface="Roboto"/>
              <a:cs typeface="Roboto"/>
              <a:sym typeface="Roboto"/>
            </a:endParaRPr>
          </a:p>
          <a:p>
            <a:pPr marL="0" lvl="0" indent="0" algn="l" rtl="0">
              <a:spcBef>
                <a:spcPts val="0"/>
              </a:spcBef>
              <a:spcAft>
                <a:spcPts val="0"/>
              </a:spcAft>
              <a:buNone/>
            </a:pPr>
            <a:r>
              <a:rPr lang="en" sz="1200">
                <a:solidFill>
                  <a:srgbClr val="505050"/>
                </a:solidFill>
                <a:latin typeface="Roboto"/>
                <a:ea typeface="Roboto"/>
                <a:cs typeface="Roboto"/>
                <a:sym typeface="Roboto"/>
              </a:rPr>
              <a:t>We often talk about “Food as Medicine.” Right now, food has the potential to be much more than medicine. </a:t>
            </a:r>
            <a:endParaRPr sz="1200">
              <a:solidFill>
                <a:srgbClr val="505050"/>
              </a:solidFill>
              <a:latin typeface="Roboto"/>
              <a:ea typeface="Roboto"/>
              <a:cs typeface="Roboto"/>
              <a:sym typeface="Roboto"/>
            </a:endParaRPr>
          </a:p>
          <a:p>
            <a:pPr marL="0" lvl="0" indent="0" algn="l" rtl="0">
              <a:spcBef>
                <a:spcPts val="0"/>
              </a:spcBef>
              <a:spcAft>
                <a:spcPts val="0"/>
              </a:spcAft>
              <a:buNone/>
            </a:pPr>
            <a:endParaRPr sz="1200">
              <a:solidFill>
                <a:srgbClr val="505050"/>
              </a:solidFill>
              <a:latin typeface="Roboto"/>
              <a:ea typeface="Roboto"/>
              <a:cs typeface="Roboto"/>
              <a:sym typeface="Roboto"/>
            </a:endParaRPr>
          </a:p>
          <a:p>
            <a:pPr marL="0" lvl="0" indent="0" algn="l" rtl="0">
              <a:spcBef>
                <a:spcPts val="0"/>
              </a:spcBef>
              <a:spcAft>
                <a:spcPts val="0"/>
              </a:spcAft>
              <a:buNone/>
            </a:pPr>
            <a:r>
              <a:rPr lang="en" sz="1200">
                <a:solidFill>
                  <a:srgbClr val="505050"/>
                </a:solidFill>
                <a:latin typeface="Roboto"/>
                <a:ea typeface="Roboto"/>
                <a:cs typeface="Roboto"/>
                <a:sym typeface="Roboto"/>
              </a:rPr>
              <a:t>We know food often can provide comfort or something to look forward to throughout the day. </a:t>
            </a:r>
            <a:endParaRPr sz="1200">
              <a:solidFill>
                <a:srgbClr val="505050"/>
              </a:solidFill>
              <a:latin typeface="Roboto"/>
              <a:ea typeface="Roboto"/>
              <a:cs typeface="Roboto"/>
              <a:sym typeface="Roboto"/>
            </a:endParaRPr>
          </a:p>
          <a:p>
            <a:pPr marL="0" lvl="0" indent="0" algn="l" rtl="0">
              <a:spcBef>
                <a:spcPts val="0"/>
              </a:spcBef>
              <a:spcAft>
                <a:spcPts val="0"/>
              </a:spcAft>
              <a:buNone/>
            </a:pP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505050"/>
                </a:solidFill>
                <a:latin typeface="Roboto"/>
                <a:ea typeface="Roboto"/>
                <a:cs typeface="Roboto"/>
                <a:sym typeface="Roboto"/>
              </a:rPr>
              <a:t>But as we’ve seen on the previous slide, the Impact of COVID is far-reaching.</a:t>
            </a:r>
            <a:endParaRPr sz="1200">
              <a:solidFill>
                <a:srgbClr val="505050"/>
              </a:solidFill>
              <a:latin typeface="Roboto"/>
              <a:ea typeface="Roboto"/>
              <a:cs typeface="Roboto"/>
              <a:sym typeface="Roboto"/>
            </a:endParaRPr>
          </a:p>
          <a:p>
            <a:pPr marL="0" lvl="0" indent="0" algn="l" rtl="0">
              <a:spcBef>
                <a:spcPts val="0"/>
              </a:spcBef>
              <a:spcAft>
                <a:spcPts val="0"/>
              </a:spcAft>
              <a:buNone/>
            </a:pPr>
            <a:endParaRPr sz="1200">
              <a:solidFill>
                <a:srgbClr val="505050"/>
              </a:solidFill>
              <a:latin typeface="Roboto"/>
              <a:ea typeface="Roboto"/>
              <a:cs typeface="Roboto"/>
              <a:sym typeface="Roboto"/>
            </a:endParaRPr>
          </a:p>
          <a:p>
            <a:pPr marL="0" lvl="0" indent="0" algn="l" rtl="0">
              <a:spcBef>
                <a:spcPts val="0"/>
              </a:spcBef>
              <a:spcAft>
                <a:spcPts val="0"/>
              </a:spcAft>
              <a:buNone/>
            </a:pPr>
            <a:r>
              <a:rPr lang="en" sz="1200">
                <a:solidFill>
                  <a:srgbClr val="505050"/>
                </a:solidFill>
                <a:latin typeface="Roboto"/>
                <a:ea typeface="Roboto"/>
                <a:cs typeface="Roboto"/>
                <a:sym typeface="Roboto"/>
              </a:rPr>
              <a:t>Because of the impact of uncertainty and isolation, food may not be living up to its potential to be physical OR emotional medicine. </a:t>
            </a:r>
            <a:endParaRPr sz="1200">
              <a:solidFill>
                <a:srgbClr val="505050"/>
              </a:solidFill>
              <a:latin typeface="Roboto"/>
              <a:ea typeface="Roboto"/>
              <a:cs typeface="Roboto"/>
              <a:sym typeface="Roboto"/>
            </a:endParaRPr>
          </a:p>
          <a:p>
            <a:pPr marL="457200" lvl="0" indent="-304800" algn="l" rtl="0">
              <a:spcBef>
                <a:spcPts val="1000"/>
              </a:spcBef>
              <a:spcAft>
                <a:spcPts val="0"/>
              </a:spcAft>
              <a:buClr>
                <a:srgbClr val="505050"/>
              </a:buClr>
              <a:buSzPts val="1200"/>
              <a:buFont typeface="Roboto Light"/>
              <a:buChar char="●"/>
            </a:pPr>
            <a:r>
              <a:rPr lang="en" sz="1200">
                <a:solidFill>
                  <a:srgbClr val="505050"/>
                </a:solidFill>
                <a:highlight>
                  <a:schemeClr val="lt1"/>
                </a:highlight>
                <a:latin typeface="Roboto Light"/>
                <a:ea typeface="Roboto Light"/>
                <a:cs typeface="Roboto Light"/>
                <a:sym typeface="Roboto Light"/>
              </a:rPr>
              <a:t>Social isolation can impact diet quality, appetite, and enjoyment of food</a:t>
            </a:r>
            <a:endParaRPr sz="1200">
              <a:solidFill>
                <a:srgbClr val="505050"/>
              </a:solidFill>
              <a:highlight>
                <a:schemeClr val="lt1"/>
              </a:highlight>
              <a:latin typeface="Roboto Light"/>
              <a:ea typeface="Roboto Light"/>
              <a:cs typeface="Roboto Light"/>
              <a:sym typeface="Roboto Light"/>
            </a:endParaRPr>
          </a:p>
          <a:p>
            <a:pPr marL="457200" lvl="0" indent="-304800" algn="l" rtl="0">
              <a:spcBef>
                <a:spcPts val="1000"/>
              </a:spcBef>
              <a:spcAft>
                <a:spcPts val="0"/>
              </a:spcAft>
              <a:buClr>
                <a:srgbClr val="505050"/>
              </a:buClr>
              <a:buSzPts val="1200"/>
              <a:buFont typeface="Roboto Light"/>
              <a:buChar char="●"/>
            </a:pPr>
            <a:r>
              <a:rPr lang="en" sz="1200">
                <a:solidFill>
                  <a:srgbClr val="505050"/>
                </a:solidFill>
                <a:highlight>
                  <a:schemeClr val="lt1"/>
                </a:highlight>
                <a:latin typeface="Roboto Light"/>
                <a:ea typeface="Roboto Light"/>
                <a:cs typeface="Roboto Light"/>
                <a:sym typeface="Roboto Light"/>
              </a:rPr>
              <a:t>Social isolation and loneliness are shown to be  associated with a higher risk of malnutrition</a:t>
            </a:r>
            <a:endParaRPr sz="1200">
              <a:solidFill>
                <a:srgbClr val="505050"/>
              </a:solidFill>
              <a:highlight>
                <a:schemeClr val="lt1"/>
              </a:highlight>
              <a:latin typeface="Roboto"/>
              <a:ea typeface="Roboto"/>
              <a:cs typeface="Roboto"/>
              <a:sym typeface="Roboto"/>
            </a:endParaRPr>
          </a:p>
          <a:p>
            <a:pPr marL="457200" lvl="0" indent="-304800" algn="l" rtl="0">
              <a:spcBef>
                <a:spcPts val="1000"/>
              </a:spcBef>
              <a:spcAft>
                <a:spcPts val="0"/>
              </a:spcAft>
              <a:buClr>
                <a:srgbClr val="505050"/>
              </a:buClr>
              <a:buSzPts val="1200"/>
              <a:buFont typeface="Roboto"/>
              <a:buChar char="●"/>
            </a:pPr>
            <a:r>
              <a:rPr lang="en" sz="1200">
                <a:solidFill>
                  <a:srgbClr val="505050"/>
                </a:solidFill>
                <a:highlight>
                  <a:schemeClr val="lt1"/>
                </a:highlight>
                <a:latin typeface="Roboto"/>
                <a:ea typeface="Roboto"/>
                <a:cs typeface="Roboto"/>
                <a:sym typeface="Roboto"/>
              </a:rPr>
              <a:t>isolated older adults often experience a loss of appetite, eat fewer meals during a typical day and with this have a lower intake of protein, fruits and vegetables.2,3</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r>
              <a:rPr lang="en" sz="1200">
                <a:solidFill>
                  <a:srgbClr val="505050"/>
                </a:solidFill>
                <a:highlight>
                  <a:schemeClr val="lt1"/>
                </a:highlight>
                <a:latin typeface="Roboto"/>
                <a:ea typeface="Roboto"/>
                <a:cs typeface="Roboto"/>
                <a:sym typeface="Roboto"/>
              </a:rPr>
              <a:t>However, as arrows illustrate, increasing dining satisfaction levels can help decrease malnutrition. </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r>
              <a:rPr lang="en" sz="1200">
                <a:solidFill>
                  <a:srgbClr val="505050"/>
                </a:solidFill>
                <a:highlight>
                  <a:schemeClr val="lt1"/>
                </a:highlight>
                <a:latin typeface="Roboto"/>
                <a:ea typeface="Roboto"/>
                <a:cs typeface="Roboto"/>
                <a:sym typeface="Roboto"/>
              </a:rPr>
              <a:t>With increased satisfaction, we see better infection control, weight maintenance and emotional well being. </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r>
              <a:rPr lang="en" sz="1200">
                <a:solidFill>
                  <a:srgbClr val="505050"/>
                </a:solidFill>
                <a:highlight>
                  <a:schemeClr val="lt1"/>
                </a:highlight>
                <a:latin typeface="Roboto"/>
                <a:ea typeface="Roboto"/>
                <a:cs typeface="Roboto"/>
                <a:sym typeface="Roboto"/>
              </a:rPr>
              <a:t>We see fewer falls and pressure injuries. </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r>
              <a:rPr lang="en" sz="1200">
                <a:solidFill>
                  <a:srgbClr val="505050"/>
                </a:solidFill>
                <a:highlight>
                  <a:schemeClr val="lt1"/>
                </a:highlight>
                <a:latin typeface="Roboto"/>
                <a:ea typeface="Roboto"/>
                <a:cs typeface="Roboto"/>
                <a:sym typeface="Roboto"/>
              </a:rPr>
              <a:t>All in all, better satisfaction leads to higher quality outcomes and 5-star ratings which can impact us financially. </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r>
              <a:rPr lang="en" sz="1200">
                <a:solidFill>
                  <a:srgbClr val="505050"/>
                </a:solidFill>
                <a:highlight>
                  <a:schemeClr val="lt1"/>
                </a:highlight>
                <a:latin typeface="Roboto"/>
                <a:ea typeface="Roboto"/>
                <a:cs typeface="Roboto"/>
                <a:sym typeface="Roboto"/>
              </a:rPr>
              <a:t>We must focus on this area. </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r>
              <a:rPr lang="en" sz="1200">
                <a:solidFill>
                  <a:srgbClr val="505050"/>
                </a:solidFill>
                <a:highlight>
                  <a:schemeClr val="lt1"/>
                </a:highlight>
                <a:latin typeface="Roboto"/>
                <a:ea typeface="Roboto"/>
                <a:cs typeface="Roboto"/>
                <a:sym typeface="Roboto"/>
              </a:rPr>
              <a:t>I’ve explained where we are now, amid covid...but our patients were not malnourished to this extent, prior to COVID. What have you seen over the years and how did we get to the point we were at, pre-covid. </a:t>
            </a:r>
            <a:endParaRPr sz="1200">
              <a:solidFill>
                <a:srgbClr val="505050"/>
              </a:solidFill>
              <a:highlight>
                <a:schemeClr val="lt1"/>
              </a:highlight>
              <a:latin typeface="Roboto"/>
              <a:ea typeface="Roboto"/>
              <a:cs typeface="Roboto"/>
              <a:sym typeface="Roboto"/>
            </a:endParaRPr>
          </a:p>
          <a:p>
            <a:pPr marL="0" lvl="0" indent="0" algn="l" rtl="0">
              <a:spcBef>
                <a:spcPts val="1000"/>
              </a:spcBef>
              <a:spcAft>
                <a:spcPts val="0"/>
              </a:spcAft>
              <a:buNone/>
            </a:pPr>
            <a:endParaRPr sz="1200">
              <a:solidFill>
                <a:srgbClr val="505050"/>
              </a:solidFill>
              <a:highlight>
                <a:schemeClr val="lt1"/>
              </a:highlight>
              <a:latin typeface="Roboto"/>
              <a:ea typeface="Roboto"/>
              <a:cs typeface="Roboto"/>
              <a:sym typeface="Roboto"/>
            </a:endParaRPr>
          </a:p>
        </p:txBody>
      </p:sp>
    </p:spTree>
    <p:extLst>
      <p:ext uri="{BB962C8B-B14F-4D97-AF65-F5344CB8AC3E}">
        <p14:creationId xmlns:p14="http://schemas.microsoft.com/office/powerpoint/2010/main" val="200578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42910c4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42910c4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7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42910c408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42910c408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555555"/>
              </a:solidFill>
              <a:highlight>
                <a:schemeClr val="lt1"/>
              </a:highlight>
            </a:endParaRPr>
          </a:p>
          <a:p>
            <a:pPr marL="0" lvl="0" indent="0" algn="l" rtl="0">
              <a:spcBef>
                <a:spcPts val="0"/>
              </a:spcBef>
              <a:spcAft>
                <a:spcPts val="0"/>
              </a:spcAft>
              <a:buClr>
                <a:schemeClr val="dk1"/>
              </a:buClr>
              <a:buSzPts val="1100"/>
              <a:buFont typeface="Arial"/>
              <a:buNone/>
            </a:pPr>
            <a:r>
              <a:rPr lang="en" sz="1200">
                <a:solidFill>
                  <a:srgbClr val="505050"/>
                </a:solidFill>
                <a:latin typeface="Roboto"/>
                <a:ea typeface="Roboto"/>
                <a:cs typeface="Roboto"/>
                <a:sym typeface="Roboto"/>
              </a:rPr>
              <a:t>We often talk about “Food as Medicine.” Right now, food has the potential to be much more than medicine. </a:t>
            </a: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505050"/>
                </a:solidFill>
                <a:latin typeface="Roboto"/>
                <a:ea typeface="Roboto"/>
                <a:cs typeface="Roboto"/>
                <a:sym typeface="Roboto"/>
              </a:rPr>
              <a:t>We know food often can provide comfort or something to look forward to throughout the day. </a:t>
            </a: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505050"/>
                </a:solidFill>
                <a:latin typeface="Roboto"/>
                <a:ea typeface="Roboto"/>
                <a:cs typeface="Roboto"/>
                <a:sym typeface="Roboto"/>
              </a:rPr>
              <a:t>But as we’ve seen on the previous slide, the Impact of COVID is far-reaching.</a:t>
            </a: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rgbClr val="50505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505050"/>
                </a:solidFill>
                <a:latin typeface="Roboto"/>
                <a:ea typeface="Roboto"/>
                <a:cs typeface="Roboto"/>
                <a:sym typeface="Roboto"/>
              </a:rPr>
              <a:t>Because of the impact of uncertainty and isolation, food may not be living up to its potential to be physical OR emotional medicine. </a:t>
            </a:r>
            <a:endParaRPr sz="1200">
              <a:solidFill>
                <a:srgbClr val="505050"/>
              </a:solidFill>
              <a:latin typeface="Roboto"/>
              <a:ea typeface="Roboto"/>
              <a:cs typeface="Roboto"/>
              <a:sym typeface="Roboto"/>
            </a:endParaRPr>
          </a:p>
          <a:p>
            <a:pPr marL="457200" lvl="0" indent="-304800" algn="l" rtl="0">
              <a:spcBef>
                <a:spcPts val="1000"/>
              </a:spcBef>
              <a:spcAft>
                <a:spcPts val="0"/>
              </a:spcAft>
              <a:buClr>
                <a:srgbClr val="505050"/>
              </a:buClr>
              <a:buSzPts val="1200"/>
              <a:buFont typeface="Roboto Light"/>
              <a:buChar char="●"/>
            </a:pPr>
            <a:r>
              <a:rPr lang="en" sz="1200">
                <a:solidFill>
                  <a:srgbClr val="505050"/>
                </a:solidFill>
                <a:highlight>
                  <a:schemeClr val="lt1"/>
                </a:highlight>
                <a:latin typeface="Roboto Light"/>
                <a:ea typeface="Roboto Light"/>
                <a:cs typeface="Roboto Light"/>
                <a:sym typeface="Roboto Light"/>
              </a:rPr>
              <a:t>Social isolation can impact diet quality, appetite, and enjoyment of food</a:t>
            </a:r>
            <a:endParaRPr sz="1200">
              <a:solidFill>
                <a:srgbClr val="505050"/>
              </a:solidFill>
              <a:highlight>
                <a:schemeClr val="lt1"/>
              </a:highlight>
              <a:latin typeface="Roboto Light"/>
              <a:ea typeface="Roboto Light"/>
              <a:cs typeface="Roboto Light"/>
              <a:sym typeface="Roboto Light"/>
            </a:endParaRPr>
          </a:p>
          <a:p>
            <a:pPr marL="457200" lvl="0" indent="-304800" algn="l" rtl="0">
              <a:spcBef>
                <a:spcPts val="1000"/>
              </a:spcBef>
              <a:spcAft>
                <a:spcPts val="0"/>
              </a:spcAft>
              <a:buClr>
                <a:srgbClr val="505050"/>
              </a:buClr>
              <a:buSzPts val="1200"/>
              <a:buFont typeface="Roboto Light"/>
              <a:buChar char="●"/>
            </a:pPr>
            <a:r>
              <a:rPr lang="en" sz="1200">
                <a:solidFill>
                  <a:srgbClr val="505050"/>
                </a:solidFill>
                <a:highlight>
                  <a:schemeClr val="lt1"/>
                </a:highlight>
                <a:latin typeface="Roboto Light"/>
                <a:ea typeface="Roboto Light"/>
                <a:cs typeface="Roboto Light"/>
                <a:sym typeface="Roboto Light"/>
              </a:rPr>
              <a:t>Social isolation and loneliness are shown to be  associated with a higher risk of malnutrition</a:t>
            </a:r>
            <a:endParaRPr sz="1200">
              <a:solidFill>
                <a:srgbClr val="505050"/>
              </a:solidFill>
              <a:highlight>
                <a:schemeClr val="lt1"/>
              </a:highlight>
              <a:latin typeface="Roboto"/>
              <a:ea typeface="Roboto"/>
              <a:cs typeface="Roboto"/>
              <a:sym typeface="Roboto"/>
            </a:endParaRPr>
          </a:p>
          <a:p>
            <a:pPr marL="457200" lvl="0" indent="-304800" algn="l" rtl="0">
              <a:spcBef>
                <a:spcPts val="1000"/>
              </a:spcBef>
              <a:spcAft>
                <a:spcPts val="0"/>
              </a:spcAft>
              <a:buClr>
                <a:srgbClr val="505050"/>
              </a:buClr>
              <a:buSzPts val="1200"/>
              <a:buFont typeface="Roboto"/>
              <a:buChar char="●"/>
            </a:pPr>
            <a:r>
              <a:rPr lang="en" sz="1200" b="1">
                <a:solidFill>
                  <a:srgbClr val="505050"/>
                </a:solidFill>
                <a:highlight>
                  <a:schemeClr val="lt1"/>
                </a:highlight>
                <a:latin typeface="Roboto"/>
                <a:ea typeface="Roboto"/>
                <a:cs typeface="Roboto"/>
                <a:sym typeface="Roboto"/>
              </a:rPr>
              <a:t>isolated older adults often experience a loss of appetite, eat fewer meals during a typical day and with this have a lower intake of protein, fruits and vegetables.2,3</a:t>
            </a:r>
            <a:endParaRPr sz="1200" b="1">
              <a:solidFill>
                <a:srgbClr val="505050"/>
              </a:solidFill>
              <a:highlight>
                <a:schemeClr val="lt1"/>
              </a:highlight>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endParaRPr sz="1200" b="1">
              <a:solidFill>
                <a:srgbClr val="505050"/>
              </a:solidFill>
              <a:highlight>
                <a:schemeClr val="lt1"/>
              </a:highlight>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3303556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1803" t="-7378" r="-3051" b="-7366"/>
          <a:stretch/>
        </p:blipFill>
        <p:spPr>
          <a:xfrm>
            <a:off x="7753350" y="4573425"/>
            <a:ext cx="1209675" cy="412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4">
  <p:cSld name="TITLE_1_2_2">
    <p:spTree>
      <p:nvGrpSpPr>
        <p:cNvPr id="1" name="Shape 62"/>
        <p:cNvGrpSpPr/>
        <p:nvPr/>
      </p:nvGrpSpPr>
      <p:grpSpPr>
        <a:xfrm>
          <a:off x="0" y="0"/>
          <a:ext cx="0" cy="0"/>
          <a:chOff x="0" y="0"/>
          <a:chExt cx="0" cy="0"/>
        </a:xfrm>
      </p:grpSpPr>
      <p:pic>
        <p:nvPicPr>
          <p:cNvPr id="63" name="Google Shape;63;p11"/>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64" name="Google Shape;64;p11"/>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65" name="Google Shape;65;p11"/>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1"/>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67" name="Google Shape;67;p11"/>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5">
  <p:cSld name="TITLE_1_6">
    <p:spTree>
      <p:nvGrpSpPr>
        <p:cNvPr id="1" name="Shape 69"/>
        <p:cNvGrpSpPr/>
        <p:nvPr/>
      </p:nvGrpSpPr>
      <p:grpSpPr>
        <a:xfrm>
          <a:off x="0" y="0"/>
          <a:ext cx="0" cy="0"/>
          <a:chOff x="0" y="0"/>
          <a:chExt cx="0" cy="0"/>
        </a:xfrm>
      </p:grpSpPr>
      <p:pic>
        <p:nvPicPr>
          <p:cNvPr id="70" name="Google Shape;70;p12"/>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71" name="Google Shape;71;p12"/>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72" name="Google Shape;72;p12"/>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2"/>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74" name="Google Shape;74;p12"/>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6">
  <p:cSld name="TITLE_1_2_3">
    <p:spTree>
      <p:nvGrpSpPr>
        <p:cNvPr id="1" name="Shape 76"/>
        <p:cNvGrpSpPr/>
        <p:nvPr/>
      </p:nvGrpSpPr>
      <p:grpSpPr>
        <a:xfrm>
          <a:off x="0" y="0"/>
          <a:ext cx="0" cy="0"/>
          <a:chOff x="0" y="0"/>
          <a:chExt cx="0" cy="0"/>
        </a:xfrm>
      </p:grpSpPr>
      <p:pic>
        <p:nvPicPr>
          <p:cNvPr id="77" name="Google Shape;77;p13"/>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78" name="Google Shape;78;p13"/>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79" name="Google Shape;79;p13"/>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13"/>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81" name="Google Shape;81;p13"/>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p:cSld name="SECTION_HEADER_2">
    <p:spTree>
      <p:nvGrpSpPr>
        <p:cNvPr id="1" name="Shape 83"/>
        <p:cNvGrpSpPr/>
        <p:nvPr/>
      </p:nvGrpSpPr>
      <p:grpSpPr>
        <a:xfrm>
          <a:off x="0" y="0"/>
          <a:ext cx="0" cy="0"/>
          <a:chOff x="0" y="0"/>
          <a:chExt cx="0" cy="0"/>
        </a:xfrm>
      </p:grpSpPr>
      <p:pic>
        <p:nvPicPr>
          <p:cNvPr id="84" name="Google Shape;84;p14"/>
          <p:cNvPicPr preferRelativeResize="0"/>
          <p:nvPr/>
        </p:nvPicPr>
        <p:blipFill>
          <a:blip r:embed="rId2">
            <a:alphaModFix/>
          </a:blip>
          <a:stretch>
            <a:fillRect/>
          </a:stretch>
        </p:blipFill>
        <p:spPr>
          <a:xfrm>
            <a:off x="-18000" y="286150"/>
            <a:ext cx="4322399" cy="565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14" name="Google Shape;14;p3"/>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15" name="Google Shape;15;p3"/>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6;p3"/>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17" name="Google Shape;17;p3"/>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19"/>
        <p:cNvGrpSpPr/>
        <p:nvPr/>
      </p:nvGrpSpPr>
      <p:grpSpPr>
        <a:xfrm>
          <a:off x="0" y="0"/>
          <a:ext cx="0" cy="0"/>
          <a:chOff x="0" y="0"/>
          <a:chExt cx="0" cy="0"/>
        </a:xfrm>
      </p:grpSpPr>
      <p:sp>
        <p:nvSpPr>
          <p:cNvPr id="20" name="Google Shape;20;p4"/>
          <p:cNvSpPr/>
          <p:nvPr/>
        </p:nvSpPr>
        <p:spPr>
          <a:xfrm>
            <a:off x="-25" y="0"/>
            <a:ext cx="9144000" cy="42576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4"/>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pic>
        <p:nvPicPr>
          <p:cNvPr id="22" name="Google Shape;22;p4"/>
          <p:cNvPicPr preferRelativeResize="0"/>
          <p:nvPr/>
        </p:nvPicPr>
        <p:blipFill rotWithShape="1">
          <a:blip r:embed="rId3">
            <a:alphaModFix/>
          </a:blip>
          <a:srcRect b="14471"/>
          <a:stretch/>
        </p:blipFill>
        <p:spPr>
          <a:xfrm>
            <a:off x="197150" y="4354826"/>
            <a:ext cx="1622124" cy="620575"/>
          </a:xfrm>
          <a:prstGeom prst="rect">
            <a:avLst/>
          </a:prstGeom>
          <a:noFill/>
          <a:ln>
            <a:noFill/>
          </a:ln>
        </p:spPr>
      </p:pic>
      <p:sp>
        <p:nvSpPr>
          <p:cNvPr id="23" name="Google Shape;23;p4"/>
          <p:cNvSpPr/>
          <p:nvPr/>
        </p:nvSpPr>
        <p:spPr>
          <a:xfrm>
            <a:off x="-225" y="4087650"/>
            <a:ext cx="9144000" cy="1794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p:nvPr/>
        </p:nvSpPr>
        <p:spPr>
          <a:xfrm>
            <a:off x="-342900" y="1384800"/>
            <a:ext cx="73329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 name="Google Shape;25;p4"/>
          <p:cNvSpPr txBox="1"/>
          <p:nvPr/>
        </p:nvSpPr>
        <p:spPr>
          <a:xfrm>
            <a:off x="1001400" y="866775"/>
            <a:ext cx="7141200" cy="26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Roboto Medium"/>
              <a:buNone/>
              <a:defRPr>
                <a:latin typeface="Roboto Medium"/>
                <a:ea typeface="Roboto Medium"/>
                <a:cs typeface="Roboto Medium"/>
                <a:sym typeface="Roboto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2">
  <p:cSld name="TITLE_1_2">
    <p:spTree>
      <p:nvGrpSpPr>
        <p:cNvPr id="1" name="Shape 30"/>
        <p:cNvGrpSpPr/>
        <p:nvPr/>
      </p:nvGrpSpPr>
      <p:grpSpPr>
        <a:xfrm>
          <a:off x="0" y="0"/>
          <a:ext cx="0" cy="0"/>
          <a:chOff x="0" y="0"/>
          <a:chExt cx="0" cy="0"/>
        </a:xfrm>
      </p:grpSpPr>
      <p:cxnSp>
        <p:nvCxnSpPr>
          <p:cNvPr id="31" name="Google Shape;31;p6"/>
          <p:cNvCxnSpPr/>
          <p:nvPr/>
        </p:nvCxnSpPr>
        <p:spPr>
          <a:xfrm>
            <a:off x="87300" y="4949800"/>
            <a:ext cx="8969400" cy="0"/>
          </a:xfrm>
          <a:prstGeom prst="straightConnector1">
            <a:avLst/>
          </a:prstGeom>
          <a:noFill/>
          <a:ln w="9525" cap="flat" cmpd="sng">
            <a:solidFill>
              <a:srgbClr val="C8C8C8"/>
            </a:solidFill>
            <a:prstDash val="solid"/>
            <a:round/>
            <a:headEnd type="none" w="med" len="med"/>
            <a:tailEnd type="none" w="med" len="med"/>
          </a:ln>
        </p:spPr>
      </p:cxnSp>
      <p:sp>
        <p:nvSpPr>
          <p:cNvPr id="32" name="Google Shape;32;p6"/>
          <p:cNvSpPr txBox="1"/>
          <p:nvPr/>
        </p:nvSpPr>
        <p:spPr>
          <a:xfrm>
            <a:off x="493950" y="4911600"/>
            <a:ext cx="10578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505050"/>
                </a:solidFill>
                <a:latin typeface="Roboto Light"/>
                <a:ea typeface="Roboto Light"/>
                <a:cs typeface="Roboto Light"/>
                <a:sym typeface="Roboto Light"/>
              </a:rPr>
              <a:t>Company Confidential</a:t>
            </a:r>
            <a:endParaRPr sz="600">
              <a:solidFill>
                <a:srgbClr val="505050"/>
              </a:solidFill>
            </a:endParaRPr>
          </a:p>
        </p:txBody>
      </p:sp>
      <p:sp>
        <p:nvSpPr>
          <p:cNvPr id="33" name="Google Shape;33;p6"/>
          <p:cNvSpPr txBox="1"/>
          <p:nvPr/>
        </p:nvSpPr>
        <p:spPr>
          <a:xfrm>
            <a:off x="87300" y="4911600"/>
            <a:ext cx="4752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505050"/>
                </a:solidFill>
                <a:latin typeface="Roboto Light"/>
                <a:ea typeface="Roboto Light"/>
                <a:cs typeface="Roboto Light"/>
                <a:sym typeface="Roboto Light"/>
              </a:rPr>
              <a:t>Page </a:t>
            </a:r>
            <a:fld id="{00000000-1234-1234-1234-123412341234}" type="slidenum">
              <a:rPr lang="en" sz="600">
                <a:solidFill>
                  <a:srgbClr val="505050"/>
                </a:solidFill>
                <a:latin typeface="Roboto Light"/>
                <a:ea typeface="Roboto Light"/>
                <a:cs typeface="Roboto Light"/>
                <a:sym typeface="Roboto Light"/>
              </a:rPr>
              <a:t>‹#›</a:t>
            </a:fld>
            <a:endParaRPr sz="600">
              <a:solidFill>
                <a:srgbClr val="505050"/>
              </a:solidFill>
            </a:endParaRPr>
          </a:p>
        </p:txBody>
      </p:sp>
      <p:sp>
        <p:nvSpPr>
          <p:cNvPr id="34" name="Google Shape;34;p6"/>
          <p:cNvSpPr txBox="1"/>
          <p:nvPr/>
        </p:nvSpPr>
        <p:spPr>
          <a:xfrm>
            <a:off x="7998900" y="4911600"/>
            <a:ext cx="1057800" cy="202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600">
                <a:solidFill>
                  <a:srgbClr val="505050"/>
                </a:solidFill>
                <a:latin typeface="Roboto"/>
                <a:ea typeface="Roboto"/>
                <a:cs typeface="Roboto"/>
                <a:sym typeface="Roboto"/>
              </a:rPr>
              <a:t>Gordon Food Service</a:t>
            </a:r>
            <a:r>
              <a:rPr lang="en" sz="600" baseline="30000">
                <a:solidFill>
                  <a:srgbClr val="505050"/>
                </a:solidFill>
                <a:latin typeface="Roboto"/>
                <a:ea typeface="Roboto"/>
                <a:cs typeface="Roboto"/>
                <a:sym typeface="Roboto"/>
              </a:rPr>
              <a:t>®</a:t>
            </a:r>
            <a:endParaRPr sz="600" baseline="30000">
              <a:solidFill>
                <a:srgbClr val="505050"/>
              </a:solidFill>
              <a:latin typeface="Roboto"/>
              <a:ea typeface="Roboto"/>
              <a:cs typeface="Roboto"/>
              <a:sym typeface="Roboto"/>
            </a:endParaRPr>
          </a:p>
          <a:p>
            <a:pPr marL="0" lvl="0" indent="0" algn="r" rtl="0">
              <a:spcBef>
                <a:spcPts val="0"/>
              </a:spcBef>
              <a:spcAft>
                <a:spcPts val="0"/>
              </a:spcAft>
              <a:buNone/>
            </a:pPr>
            <a:endParaRPr sz="600">
              <a:solidFill>
                <a:srgbClr val="505050"/>
              </a:solidFill>
              <a:latin typeface="Roboto Light"/>
              <a:ea typeface="Roboto Light"/>
              <a:cs typeface="Roboto Light"/>
              <a:sym typeface="Roboto Light"/>
            </a:endParaRPr>
          </a:p>
        </p:txBody>
      </p:sp>
      <p:cxnSp>
        <p:nvCxnSpPr>
          <p:cNvPr id="35" name="Google Shape;35;p6"/>
          <p:cNvCxnSpPr/>
          <p:nvPr/>
        </p:nvCxnSpPr>
        <p:spPr>
          <a:xfrm>
            <a:off x="501750" y="751800"/>
            <a:ext cx="8120700" cy="0"/>
          </a:xfrm>
          <a:prstGeom prst="straightConnector1">
            <a:avLst/>
          </a:prstGeom>
          <a:noFill/>
          <a:ln w="9525" cap="flat" cmpd="sng">
            <a:solidFill>
              <a:srgbClr val="C8C8C8"/>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36"/>
        <p:cNvGrpSpPr/>
        <p:nvPr/>
      </p:nvGrpSpPr>
      <p:grpSpPr>
        <a:xfrm>
          <a:off x="0" y="0"/>
          <a:ext cx="0" cy="0"/>
          <a:chOff x="0" y="0"/>
          <a:chExt cx="0" cy="0"/>
        </a:xfrm>
      </p:grpSpPr>
      <p:sp>
        <p:nvSpPr>
          <p:cNvPr id="37" name="Google Shape;37;p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8" name="Google Shape;38;p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0" name="Google Shape;40;p7"/>
          <p:cNvPicPr preferRelativeResize="0"/>
          <p:nvPr/>
        </p:nvPicPr>
        <p:blipFill>
          <a:blip r:embed="rId2">
            <a:alphaModFix/>
          </a:blip>
          <a:stretch>
            <a:fillRect/>
          </a:stretch>
        </p:blipFill>
        <p:spPr>
          <a:xfrm>
            <a:off x="0" y="1"/>
            <a:ext cx="9144001" cy="33089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3">
  <p:cSld name="TITLE_1_2_1">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43" name="Google Shape;43;p8"/>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44" name="Google Shape;44;p8"/>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8"/>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46" name="Google Shape;46;p8"/>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2 1">
  <p:cSld name="TITLE_1_3">
    <p:spTree>
      <p:nvGrpSpPr>
        <p:cNvPr id="1" name="Shape 48"/>
        <p:cNvGrpSpPr/>
        <p:nvPr/>
      </p:nvGrpSpPr>
      <p:grpSpPr>
        <a:xfrm>
          <a:off x="0" y="0"/>
          <a:ext cx="0" cy="0"/>
          <a:chOff x="0" y="0"/>
          <a:chExt cx="0" cy="0"/>
        </a:xfrm>
      </p:grpSpPr>
      <p:pic>
        <p:nvPicPr>
          <p:cNvPr id="49" name="Google Shape;49;p9"/>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50" name="Google Shape;50;p9"/>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51" name="Google Shape;51;p9"/>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Google Shape;52;p9"/>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53" name="Google Shape;53;p9"/>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3 1">
  <p:cSld name="TITLE_1_4">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l="-1803" t="-7378" r="-3051" b="-7366"/>
          <a:stretch/>
        </p:blipFill>
        <p:spPr>
          <a:xfrm>
            <a:off x="7753350" y="4562476"/>
            <a:ext cx="1209675" cy="412925"/>
          </a:xfrm>
          <a:prstGeom prst="rect">
            <a:avLst/>
          </a:prstGeom>
          <a:noFill/>
          <a:ln>
            <a:noFill/>
          </a:ln>
        </p:spPr>
      </p:pic>
      <p:cxnSp>
        <p:nvCxnSpPr>
          <p:cNvPr id="57" name="Google Shape;57;p10"/>
          <p:cNvCxnSpPr/>
          <p:nvPr/>
        </p:nvCxnSpPr>
        <p:spPr>
          <a:xfrm>
            <a:off x="2314575" y="4768938"/>
            <a:ext cx="5219700" cy="0"/>
          </a:xfrm>
          <a:prstGeom prst="straightConnector1">
            <a:avLst/>
          </a:prstGeom>
          <a:noFill/>
          <a:ln w="19050" cap="flat" cmpd="sng">
            <a:solidFill>
              <a:schemeClr val="dk2"/>
            </a:solidFill>
            <a:prstDash val="dot"/>
            <a:round/>
            <a:headEnd type="none" w="med" len="med"/>
            <a:tailEnd type="none" w="med" len="med"/>
          </a:ln>
        </p:spPr>
      </p:cxnSp>
      <p:sp>
        <p:nvSpPr>
          <p:cNvPr id="58" name="Google Shape;58;p10"/>
          <p:cNvSpPr/>
          <p:nvPr/>
        </p:nvSpPr>
        <p:spPr>
          <a:xfrm>
            <a:off x="-225" y="0"/>
            <a:ext cx="9144000" cy="685800"/>
          </a:xfrm>
          <a:prstGeom prst="rect">
            <a:avLst/>
          </a:prstGeom>
          <a:solidFill>
            <a:srgbClr val="FBBE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rotWithShape="1">
          <a:blip r:embed="rId3">
            <a:alphaModFix/>
          </a:blip>
          <a:srcRect l="11128" t="36560" r="7225" b="29924"/>
          <a:stretch/>
        </p:blipFill>
        <p:spPr>
          <a:xfrm>
            <a:off x="228600" y="4593176"/>
            <a:ext cx="1914527" cy="351525"/>
          </a:xfrm>
          <a:prstGeom prst="rect">
            <a:avLst/>
          </a:prstGeom>
          <a:noFill/>
          <a:ln>
            <a:noFill/>
          </a:ln>
        </p:spPr>
      </p:pic>
      <p:sp>
        <p:nvSpPr>
          <p:cNvPr id="60" name="Google Shape;60;p10"/>
          <p:cNvSpPr/>
          <p:nvPr/>
        </p:nvSpPr>
        <p:spPr>
          <a:xfrm>
            <a:off x="-225" y="582450"/>
            <a:ext cx="9144000" cy="1794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Medium"/>
              <a:buChar char="●"/>
              <a:defRPr sz="1800">
                <a:solidFill>
                  <a:schemeClr val="dk2"/>
                </a:solidFill>
                <a:latin typeface="Roboto Medium"/>
                <a:ea typeface="Roboto Medium"/>
                <a:cs typeface="Roboto Medium"/>
                <a:sym typeface="Roboto Medium"/>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2pPr>
            <a:lvl3pPr marL="1371600" lvl="2"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3pPr>
            <a:lvl4pPr marL="1828800" lvl="3"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4pPr>
            <a:lvl5pPr marL="2286000" lvl="4"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5pPr>
            <a:lvl6pPr marL="2743200" lvl="5"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6pPr>
            <a:lvl7pPr marL="3200400" lvl="6"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7pPr>
            <a:lvl8pPr marL="3657600" lvl="7" indent="-31750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8pPr>
            <a:lvl9pPr marL="4114800" lvl="8" indent="-317500">
              <a:lnSpc>
                <a:spcPct val="115000"/>
              </a:lnSpc>
              <a:spcBef>
                <a:spcPts val="1600"/>
              </a:spcBef>
              <a:spcAft>
                <a:spcPts val="1600"/>
              </a:spcAft>
              <a:buClr>
                <a:schemeClr val="dk2"/>
              </a:buClr>
              <a:buSzPts val="1400"/>
              <a:buFont typeface="Roboto Light"/>
              <a:buChar char="■"/>
              <a:defRPr>
                <a:solidFill>
                  <a:schemeClr val="dk2"/>
                </a:solidFill>
                <a:latin typeface="Roboto Light"/>
                <a:ea typeface="Roboto Light"/>
                <a:cs typeface="Roboto Light"/>
                <a:sym typeface="Roboto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1595800" y="1727700"/>
            <a:ext cx="73329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azquotes.com/quote/816413?ref=dinner"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azquotes.com/author/2810-Julia_Child"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mailto:maria.denicola@gfs.com" TargetMode="Externa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5"/>
          <p:cNvPicPr preferRelativeResize="0"/>
          <p:nvPr/>
        </p:nvPicPr>
        <p:blipFill rotWithShape="1">
          <a:blip r:embed="rId3">
            <a:alphaModFix/>
          </a:blip>
          <a:srcRect r="3175"/>
          <a:stretch/>
        </p:blipFill>
        <p:spPr>
          <a:xfrm>
            <a:off x="2434638" y="3077425"/>
            <a:ext cx="4274724" cy="1976000"/>
          </a:xfrm>
          <a:prstGeom prst="rect">
            <a:avLst/>
          </a:prstGeom>
          <a:noFill/>
          <a:ln>
            <a:noFill/>
          </a:ln>
        </p:spPr>
      </p:pic>
      <p:pic>
        <p:nvPicPr>
          <p:cNvPr id="90" name="Google Shape;90;p15"/>
          <p:cNvPicPr preferRelativeResize="0"/>
          <p:nvPr/>
        </p:nvPicPr>
        <p:blipFill>
          <a:blip r:embed="rId4">
            <a:alphaModFix/>
          </a:blip>
          <a:stretch>
            <a:fillRect/>
          </a:stretch>
        </p:blipFill>
        <p:spPr>
          <a:xfrm>
            <a:off x="70925" y="99050"/>
            <a:ext cx="2447300" cy="1184950"/>
          </a:xfrm>
          <a:prstGeom prst="rect">
            <a:avLst/>
          </a:prstGeom>
          <a:noFill/>
          <a:ln>
            <a:noFill/>
          </a:ln>
        </p:spPr>
      </p:pic>
      <p:pic>
        <p:nvPicPr>
          <p:cNvPr id="91" name="Google Shape;91;p15"/>
          <p:cNvPicPr preferRelativeResize="0"/>
          <p:nvPr/>
        </p:nvPicPr>
        <p:blipFill>
          <a:blip r:embed="rId5">
            <a:alphaModFix/>
          </a:blip>
          <a:stretch>
            <a:fillRect/>
          </a:stretch>
        </p:blipFill>
        <p:spPr>
          <a:xfrm>
            <a:off x="0" y="1478930"/>
            <a:ext cx="9144001" cy="14664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p:nvPr/>
        </p:nvSpPr>
        <p:spPr>
          <a:xfrm>
            <a:off x="0" y="61425"/>
            <a:ext cx="9227700" cy="568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2400" b="1">
                <a:solidFill>
                  <a:srgbClr val="FFFFFF"/>
                </a:solidFill>
                <a:latin typeface="Roboto"/>
                <a:ea typeface="Roboto"/>
                <a:cs typeface="Roboto"/>
                <a:sym typeface="Roboto"/>
              </a:rPr>
              <a:t>PERSON CENTERED &amp; NUTRITION INTERVENTION STRATEGIES</a:t>
            </a:r>
            <a:endParaRPr sz="2400" b="1">
              <a:solidFill>
                <a:srgbClr val="FFFFFF"/>
              </a:solidFill>
              <a:latin typeface="Roboto"/>
              <a:ea typeface="Roboto"/>
              <a:cs typeface="Roboto"/>
              <a:sym typeface="Roboto"/>
            </a:endParaRPr>
          </a:p>
        </p:txBody>
      </p:sp>
      <p:sp>
        <p:nvSpPr>
          <p:cNvPr id="176" name="Google Shape;176;p24"/>
          <p:cNvSpPr txBox="1"/>
          <p:nvPr/>
        </p:nvSpPr>
        <p:spPr>
          <a:xfrm>
            <a:off x="674000" y="1207200"/>
            <a:ext cx="4971000" cy="2729100"/>
          </a:xfrm>
          <a:prstGeom prst="rect">
            <a:avLst/>
          </a:prstGeom>
          <a:noFill/>
          <a:ln>
            <a:noFill/>
          </a:ln>
        </p:spPr>
        <p:txBody>
          <a:bodyPr spcFirstLastPara="1" wrap="square" lIns="91425" tIns="91425" rIns="91425" bIns="91425" anchor="t" anchorCtr="0">
            <a:noAutofit/>
          </a:bodyPr>
          <a:lstStyle/>
          <a:p>
            <a:pPr marL="314325" lvl="0" indent="-266700" algn="l" rtl="0">
              <a:spcBef>
                <a:spcPts val="0"/>
              </a:spcBef>
              <a:spcAft>
                <a:spcPts val="0"/>
              </a:spcAft>
              <a:buClr>
                <a:srgbClr val="505050"/>
              </a:buClr>
              <a:buSzPts val="2400"/>
              <a:buFont typeface="Roboto"/>
              <a:buAutoNum type="arabicPeriod"/>
            </a:pPr>
            <a:r>
              <a:rPr lang="en" sz="2400" b="1">
                <a:solidFill>
                  <a:srgbClr val="505050"/>
                </a:solidFill>
                <a:latin typeface="Roboto"/>
                <a:ea typeface="Roboto"/>
                <a:cs typeface="Roboto"/>
                <a:sym typeface="Roboto"/>
              </a:rPr>
              <a:t>Malnutrition programs &amp; the interdisciplinary team</a:t>
            </a:r>
            <a:endParaRPr sz="2400" b="1">
              <a:solidFill>
                <a:srgbClr val="505050"/>
              </a:solidFill>
              <a:latin typeface="Roboto"/>
              <a:ea typeface="Roboto"/>
              <a:cs typeface="Roboto"/>
              <a:sym typeface="Roboto"/>
            </a:endParaRPr>
          </a:p>
          <a:p>
            <a:pPr marL="314325" lvl="0" indent="-266700" algn="l" rtl="0">
              <a:spcBef>
                <a:spcPts val="1000"/>
              </a:spcBef>
              <a:spcAft>
                <a:spcPts val="0"/>
              </a:spcAft>
              <a:buClr>
                <a:srgbClr val="505050"/>
              </a:buClr>
              <a:buSzPts val="2400"/>
              <a:buFont typeface="Roboto"/>
              <a:buAutoNum type="arabicPeriod"/>
            </a:pPr>
            <a:r>
              <a:rPr lang="en" sz="2400" b="1">
                <a:solidFill>
                  <a:srgbClr val="505050"/>
                </a:solidFill>
                <a:latin typeface="Roboto"/>
                <a:ea typeface="Roboto"/>
                <a:cs typeface="Roboto"/>
                <a:sym typeface="Roboto"/>
              </a:rPr>
              <a:t>Care transitions</a:t>
            </a:r>
            <a:endParaRPr sz="2400" b="1">
              <a:solidFill>
                <a:srgbClr val="505050"/>
              </a:solidFill>
              <a:latin typeface="Roboto"/>
              <a:ea typeface="Roboto"/>
              <a:cs typeface="Roboto"/>
              <a:sym typeface="Roboto"/>
            </a:endParaRPr>
          </a:p>
          <a:p>
            <a:pPr marL="314325" lvl="0" indent="-266700" algn="l" rtl="0">
              <a:spcBef>
                <a:spcPts val="1000"/>
              </a:spcBef>
              <a:spcAft>
                <a:spcPts val="0"/>
              </a:spcAft>
              <a:buClr>
                <a:srgbClr val="505050"/>
              </a:buClr>
              <a:buSzPts val="2400"/>
              <a:buFont typeface="Roboto"/>
              <a:buAutoNum type="arabicPeriod"/>
            </a:pPr>
            <a:r>
              <a:rPr lang="en" sz="2400" b="1">
                <a:solidFill>
                  <a:srgbClr val="505050"/>
                </a:solidFill>
                <a:latin typeface="Roboto"/>
                <a:ea typeface="Roboto"/>
                <a:cs typeface="Roboto"/>
                <a:sym typeface="Roboto"/>
              </a:rPr>
              <a:t>Community partnerships</a:t>
            </a:r>
            <a:endParaRPr sz="2400" b="1">
              <a:solidFill>
                <a:srgbClr val="505050"/>
              </a:solidFill>
              <a:latin typeface="Roboto"/>
              <a:ea typeface="Roboto"/>
              <a:cs typeface="Roboto"/>
              <a:sym typeface="Roboto"/>
            </a:endParaRPr>
          </a:p>
          <a:p>
            <a:pPr marL="314325" lvl="0" indent="-266700" algn="l" rtl="0">
              <a:spcBef>
                <a:spcPts val="1000"/>
              </a:spcBef>
              <a:spcAft>
                <a:spcPts val="1000"/>
              </a:spcAft>
              <a:buClr>
                <a:srgbClr val="505050"/>
              </a:buClr>
              <a:buSzPts val="2400"/>
              <a:buFont typeface="Roboto"/>
              <a:buAutoNum type="arabicPeriod"/>
            </a:pPr>
            <a:r>
              <a:rPr lang="en" sz="2400" b="1">
                <a:solidFill>
                  <a:srgbClr val="505050"/>
                </a:solidFill>
                <a:highlight>
                  <a:srgbClr val="FFFF00"/>
                </a:highlight>
                <a:latin typeface="Roboto"/>
                <a:ea typeface="Roboto"/>
                <a:cs typeface="Roboto"/>
                <a:sym typeface="Roboto"/>
              </a:rPr>
              <a:t>Elevate the dining experience</a:t>
            </a:r>
            <a:endParaRPr sz="2400" b="1">
              <a:solidFill>
                <a:srgbClr val="888B8D"/>
              </a:solidFill>
              <a:highlight>
                <a:srgbClr val="FFFF00"/>
              </a:highlight>
              <a:latin typeface="Roboto"/>
              <a:ea typeface="Roboto"/>
              <a:cs typeface="Roboto"/>
              <a:sym typeface="Roboto"/>
            </a:endParaRPr>
          </a:p>
        </p:txBody>
      </p:sp>
      <p:pic>
        <p:nvPicPr>
          <p:cNvPr id="177" name="Google Shape;177;p24"/>
          <p:cNvPicPr preferRelativeResize="0"/>
          <p:nvPr/>
        </p:nvPicPr>
        <p:blipFill rotWithShape="1">
          <a:blip r:embed="rId3">
            <a:alphaModFix/>
          </a:blip>
          <a:srcRect l="7277" t="21440" r="8879" b="7657"/>
          <a:stretch/>
        </p:blipFill>
        <p:spPr>
          <a:xfrm>
            <a:off x="5518850" y="1169925"/>
            <a:ext cx="2773175" cy="2418500"/>
          </a:xfrm>
          <a:prstGeom prst="rect">
            <a:avLst/>
          </a:prstGeom>
          <a:noFill/>
          <a:ln>
            <a:noFill/>
          </a:ln>
        </p:spPr>
      </p:pic>
      <p:sp>
        <p:nvSpPr>
          <p:cNvPr id="178" name="Google Shape;178;p24"/>
          <p:cNvSpPr txBox="1"/>
          <p:nvPr/>
        </p:nvSpPr>
        <p:spPr>
          <a:xfrm>
            <a:off x="5814125" y="3674050"/>
            <a:ext cx="2182500" cy="344100"/>
          </a:xfrm>
          <a:prstGeom prst="rect">
            <a:avLst/>
          </a:prstGeom>
          <a:solidFill>
            <a:srgbClr val="888B8D"/>
          </a:solidFill>
          <a:ln>
            <a:noFill/>
          </a:ln>
        </p:spPr>
        <p:txBody>
          <a:bodyPr spcFirstLastPara="1" wrap="square" lIns="0" tIns="0" rIns="0" bIns="0" anchor="ctr" anchorCtr="0">
            <a:noAutofit/>
          </a:bodyPr>
          <a:lstStyle/>
          <a:p>
            <a:pPr marL="0" lvl="0" indent="9144" algn="ctr" rtl="0">
              <a:lnSpc>
                <a:spcPct val="100000"/>
              </a:lnSpc>
              <a:spcBef>
                <a:spcPts val="0"/>
              </a:spcBef>
              <a:spcAft>
                <a:spcPts val="0"/>
              </a:spcAft>
              <a:buNone/>
            </a:pPr>
            <a:r>
              <a:rPr lang="en" sz="1500">
                <a:solidFill>
                  <a:srgbClr val="FFFFFF"/>
                </a:solidFill>
                <a:latin typeface="Roboto Light"/>
                <a:ea typeface="Roboto Light"/>
                <a:cs typeface="Roboto Light"/>
                <a:sym typeface="Roboto Light"/>
              </a:rPr>
              <a:t>CONTINUUM OF CARE</a:t>
            </a:r>
            <a:endParaRPr sz="1500">
              <a:solidFill>
                <a:srgbClr val="FFFFFF"/>
              </a:solidFill>
              <a:latin typeface="Roboto Light"/>
              <a:ea typeface="Roboto Light"/>
              <a:cs typeface="Roboto Light"/>
              <a:sym typeface="Robo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p:nvPr/>
        </p:nvSpPr>
        <p:spPr>
          <a:xfrm>
            <a:off x="181900" y="284200"/>
            <a:ext cx="4299000" cy="3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latin typeface="Roboto"/>
                <a:ea typeface="Roboto"/>
                <a:cs typeface="Roboto"/>
                <a:sym typeface="Roboto"/>
              </a:rPr>
              <a:t>KEY POINTS</a:t>
            </a:r>
            <a:endParaRPr sz="2500" b="1">
              <a:solidFill>
                <a:srgbClr val="FFFFFF"/>
              </a:solidFill>
              <a:latin typeface="Roboto"/>
              <a:ea typeface="Roboto"/>
              <a:cs typeface="Roboto"/>
              <a:sym typeface="Roboto"/>
            </a:endParaRPr>
          </a:p>
        </p:txBody>
      </p:sp>
      <p:sp>
        <p:nvSpPr>
          <p:cNvPr id="184" name="Google Shape;184;p25"/>
          <p:cNvSpPr txBox="1"/>
          <p:nvPr/>
        </p:nvSpPr>
        <p:spPr>
          <a:xfrm>
            <a:off x="913875" y="1059400"/>
            <a:ext cx="6889800" cy="202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800" b="1">
                <a:solidFill>
                  <a:srgbClr val="505050"/>
                </a:solidFill>
                <a:latin typeface="Roboto"/>
                <a:ea typeface="Roboto"/>
                <a:cs typeface="Roboto"/>
                <a:sym typeface="Roboto"/>
              </a:rPr>
              <a:t>Person-Centered Strategies </a:t>
            </a:r>
            <a:endParaRPr sz="1800" b="1">
              <a:solidFill>
                <a:srgbClr val="505050"/>
              </a:solidFill>
              <a:latin typeface="Roboto"/>
              <a:ea typeface="Roboto"/>
              <a:cs typeface="Roboto"/>
              <a:sym typeface="Roboto"/>
            </a:endParaRPr>
          </a:p>
          <a:p>
            <a:pPr marL="0" marR="0" lvl="0" indent="0" algn="l" rtl="0">
              <a:lnSpc>
                <a:spcPct val="115000"/>
              </a:lnSpc>
              <a:spcBef>
                <a:spcPts val="0"/>
              </a:spcBef>
              <a:spcAft>
                <a:spcPts val="0"/>
              </a:spcAft>
              <a:buNone/>
            </a:pPr>
            <a:r>
              <a:rPr lang="en" sz="1800" b="1">
                <a:solidFill>
                  <a:srgbClr val="505050"/>
                </a:solidFill>
                <a:latin typeface="Roboto"/>
                <a:ea typeface="Roboto"/>
                <a:cs typeface="Roboto"/>
                <a:sym typeface="Roboto"/>
              </a:rPr>
              <a:t>Think Triple-A</a:t>
            </a:r>
            <a:endParaRPr sz="1800" b="1">
              <a:solidFill>
                <a:srgbClr val="505050"/>
              </a:solidFill>
              <a:latin typeface="Roboto"/>
              <a:ea typeface="Roboto"/>
              <a:cs typeface="Roboto"/>
              <a:sym typeface="Roboto"/>
            </a:endParaRPr>
          </a:p>
          <a:p>
            <a:pPr marL="342900" marR="0" lvl="0" indent="-200025" algn="l" rtl="0">
              <a:lnSpc>
                <a:spcPct val="115000"/>
              </a:lnSpc>
              <a:spcBef>
                <a:spcPts val="1000"/>
              </a:spcBef>
              <a:spcAft>
                <a:spcPts val="0"/>
              </a:spcAft>
              <a:buClr>
                <a:srgbClr val="505050"/>
              </a:buClr>
              <a:buSzPts val="1800"/>
              <a:buFont typeface="Roboto"/>
              <a:buChar char="●"/>
            </a:pPr>
            <a:r>
              <a:rPr lang="en" sz="1800">
                <a:solidFill>
                  <a:srgbClr val="505050"/>
                </a:solidFill>
                <a:latin typeface="Roboto"/>
                <a:ea typeface="Roboto"/>
                <a:cs typeface="Roboto"/>
                <a:sym typeface="Roboto"/>
              </a:rPr>
              <a:t>Atmosphere - </a:t>
            </a:r>
            <a:r>
              <a:rPr lang="en" sz="1800" i="1">
                <a:solidFill>
                  <a:srgbClr val="505050"/>
                </a:solidFill>
                <a:latin typeface="Roboto"/>
                <a:ea typeface="Roboto"/>
                <a:cs typeface="Roboto"/>
                <a:sym typeface="Roboto"/>
              </a:rPr>
              <a:t>Promote comfort and dignity</a:t>
            </a:r>
            <a:endParaRPr sz="1800" i="1">
              <a:solidFill>
                <a:srgbClr val="505050"/>
              </a:solidFill>
              <a:latin typeface="Roboto"/>
              <a:ea typeface="Roboto"/>
              <a:cs typeface="Roboto"/>
              <a:sym typeface="Roboto"/>
            </a:endParaRPr>
          </a:p>
          <a:p>
            <a:pPr marL="342900" marR="0" lvl="0" indent="-200025" algn="l" rtl="0">
              <a:lnSpc>
                <a:spcPct val="115000"/>
              </a:lnSpc>
              <a:spcBef>
                <a:spcPts val="0"/>
              </a:spcBef>
              <a:spcAft>
                <a:spcPts val="0"/>
              </a:spcAft>
              <a:buClr>
                <a:srgbClr val="505050"/>
              </a:buClr>
              <a:buSzPts val="1800"/>
              <a:buFont typeface="Roboto"/>
              <a:buChar char="●"/>
            </a:pPr>
            <a:r>
              <a:rPr lang="en" sz="1800">
                <a:solidFill>
                  <a:srgbClr val="505050"/>
                </a:solidFill>
                <a:latin typeface="Roboto"/>
                <a:ea typeface="Roboto"/>
                <a:cs typeface="Roboto"/>
                <a:sym typeface="Roboto"/>
              </a:rPr>
              <a:t>Assistance - </a:t>
            </a:r>
            <a:r>
              <a:rPr lang="en" sz="1800" i="1">
                <a:solidFill>
                  <a:srgbClr val="505050"/>
                </a:solidFill>
                <a:latin typeface="Roboto"/>
                <a:ea typeface="Roboto"/>
                <a:cs typeface="Roboto"/>
                <a:sym typeface="Roboto"/>
              </a:rPr>
              <a:t>Empower maximum independence and dignity</a:t>
            </a:r>
            <a:endParaRPr sz="1800" i="1">
              <a:solidFill>
                <a:srgbClr val="505050"/>
              </a:solidFill>
              <a:latin typeface="Roboto"/>
              <a:ea typeface="Roboto"/>
              <a:cs typeface="Roboto"/>
              <a:sym typeface="Roboto"/>
            </a:endParaRPr>
          </a:p>
          <a:p>
            <a:pPr marL="342900" marR="0" lvl="0" indent="-200025" algn="l" rtl="0">
              <a:lnSpc>
                <a:spcPct val="115000"/>
              </a:lnSpc>
              <a:spcBef>
                <a:spcPts val="0"/>
              </a:spcBef>
              <a:spcAft>
                <a:spcPts val="0"/>
              </a:spcAft>
              <a:buClr>
                <a:srgbClr val="505050"/>
              </a:buClr>
              <a:buSzPts val="1800"/>
              <a:buFont typeface="Roboto"/>
              <a:buChar char="●"/>
            </a:pPr>
            <a:r>
              <a:rPr lang="en" sz="1800">
                <a:solidFill>
                  <a:srgbClr val="505050"/>
                </a:solidFill>
                <a:latin typeface="Roboto"/>
                <a:ea typeface="Roboto"/>
                <a:cs typeface="Roboto"/>
                <a:sym typeface="Roboto"/>
              </a:rPr>
              <a:t>Alternatives - </a:t>
            </a:r>
            <a:r>
              <a:rPr lang="en" sz="1800" i="1">
                <a:solidFill>
                  <a:srgbClr val="505050"/>
                </a:solidFill>
                <a:latin typeface="Roboto"/>
                <a:ea typeface="Roboto"/>
                <a:cs typeface="Roboto"/>
                <a:sym typeface="Roboto"/>
              </a:rPr>
              <a:t>Offer true choice and self-determination</a:t>
            </a:r>
            <a:endParaRPr sz="1800" i="1">
              <a:solidFill>
                <a:srgbClr val="505050"/>
              </a:solidFill>
              <a:latin typeface="Roboto"/>
              <a:ea typeface="Roboto"/>
              <a:cs typeface="Roboto"/>
              <a:sym typeface="Roboto"/>
            </a:endParaRPr>
          </a:p>
          <a:p>
            <a:pPr marL="914400" marR="0" lvl="0" indent="0" algn="l" rtl="0">
              <a:lnSpc>
                <a:spcPct val="115000"/>
              </a:lnSpc>
              <a:spcBef>
                <a:spcPts val="0"/>
              </a:spcBef>
              <a:spcAft>
                <a:spcPts val="0"/>
              </a:spcAft>
              <a:buNone/>
            </a:pPr>
            <a:endParaRPr sz="1800">
              <a:solidFill>
                <a:srgbClr val="505050"/>
              </a:solidFill>
              <a:latin typeface="Roboto"/>
              <a:ea typeface="Roboto"/>
              <a:cs typeface="Roboto"/>
              <a:sym typeface="Roboto"/>
            </a:endParaRPr>
          </a:p>
          <a:p>
            <a:pPr marL="0" marR="0" lvl="0" indent="0" algn="l" rtl="0">
              <a:lnSpc>
                <a:spcPct val="115000"/>
              </a:lnSpc>
              <a:spcBef>
                <a:spcPts val="0"/>
              </a:spcBef>
              <a:spcAft>
                <a:spcPts val="0"/>
              </a:spcAft>
              <a:buNone/>
            </a:pPr>
            <a:endParaRPr sz="1800">
              <a:solidFill>
                <a:srgbClr val="505050"/>
              </a:solidFill>
              <a:latin typeface="Roboto"/>
              <a:ea typeface="Roboto"/>
              <a:cs typeface="Roboto"/>
              <a:sym typeface="Roboto"/>
            </a:endParaRPr>
          </a:p>
        </p:txBody>
      </p:sp>
      <p:pic>
        <p:nvPicPr>
          <p:cNvPr id="185" name="Google Shape;185;p25"/>
          <p:cNvPicPr preferRelativeResize="0"/>
          <p:nvPr/>
        </p:nvPicPr>
        <p:blipFill>
          <a:blip r:embed="rId3">
            <a:alphaModFix/>
          </a:blip>
          <a:stretch>
            <a:fillRect/>
          </a:stretch>
        </p:blipFill>
        <p:spPr>
          <a:xfrm>
            <a:off x="833788" y="3081400"/>
            <a:ext cx="7476426" cy="1258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The Dining Experience Mission</a:t>
            </a:r>
            <a:endParaRPr sz="2400" b="1">
              <a:solidFill>
                <a:srgbClr val="FFFFFF"/>
              </a:solidFill>
              <a:latin typeface="Roboto"/>
              <a:ea typeface="Roboto"/>
              <a:cs typeface="Roboto"/>
              <a:sym typeface="Roboto"/>
            </a:endParaRPr>
          </a:p>
        </p:txBody>
      </p:sp>
      <p:sp>
        <p:nvSpPr>
          <p:cNvPr id="191" name="Google Shape;191;p26"/>
          <p:cNvSpPr txBox="1"/>
          <p:nvPr/>
        </p:nvSpPr>
        <p:spPr>
          <a:xfrm>
            <a:off x="942975" y="2571750"/>
            <a:ext cx="3129600" cy="1343100"/>
          </a:xfrm>
          <a:prstGeom prst="rect">
            <a:avLst/>
          </a:prstGeom>
          <a:noFill/>
          <a:ln>
            <a:noFill/>
          </a:ln>
        </p:spPr>
        <p:txBody>
          <a:bodyPr spcFirstLastPara="1" wrap="square" lIns="91425" tIns="91425" rIns="91425" bIns="91425" anchor="t" anchorCtr="0">
            <a:noAutofit/>
          </a:bodyPr>
          <a:lstStyle/>
          <a:p>
            <a:pPr marL="457200" lvl="0" indent="0" algn="l" rtl="0">
              <a:spcBef>
                <a:spcPts val="1000"/>
              </a:spcBef>
              <a:spcAft>
                <a:spcPts val="1000"/>
              </a:spcAft>
              <a:buNone/>
            </a:pPr>
            <a:endParaRPr/>
          </a:p>
        </p:txBody>
      </p:sp>
      <p:sp>
        <p:nvSpPr>
          <p:cNvPr id="192" name="Google Shape;192;p26"/>
          <p:cNvSpPr txBox="1">
            <a:spLocks noGrp="1"/>
          </p:cNvSpPr>
          <p:nvPr>
            <p:ph type="body" idx="1"/>
          </p:nvPr>
        </p:nvSpPr>
        <p:spPr>
          <a:xfrm>
            <a:off x="311700" y="988225"/>
            <a:ext cx="8520600" cy="334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Tray Service to Restaurant Style Dining</a:t>
            </a:r>
            <a:endParaRPr/>
          </a:p>
          <a:p>
            <a:pPr marL="0" lvl="0" indent="0" algn="l" rtl="0">
              <a:spcBef>
                <a:spcPts val="1600"/>
              </a:spcBef>
              <a:spcAft>
                <a:spcPts val="0"/>
              </a:spcAft>
              <a:buNone/>
            </a:pPr>
            <a:r>
              <a:rPr lang="en">
                <a:latin typeface="Roboto Light"/>
                <a:ea typeface="Roboto Light"/>
                <a:cs typeface="Roboto Light"/>
                <a:sym typeface="Roboto Light"/>
              </a:rPr>
              <a:t>We cannot lose sight of person centered care and all of the time and resources put into the home-like experience that everyone has strived for over the years.</a:t>
            </a:r>
            <a:endParaRPr>
              <a:latin typeface="Roboto Light"/>
              <a:ea typeface="Roboto Light"/>
              <a:cs typeface="Roboto Light"/>
              <a:sym typeface="Roboto Light"/>
            </a:endParaRPr>
          </a:p>
          <a:p>
            <a:pPr marL="457200" lvl="0" indent="-342900" algn="l" rtl="0">
              <a:spcBef>
                <a:spcPts val="1600"/>
              </a:spcBef>
              <a:spcAft>
                <a:spcPts val="0"/>
              </a:spcAft>
              <a:buSzPts val="1800"/>
              <a:buFont typeface="Roboto Light"/>
              <a:buChar char="●"/>
            </a:pPr>
            <a:r>
              <a:rPr lang="en">
                <a:latin typeface="Roboto Light"/>
                <a:ea typeface="Roboto Light"/>
                <a:cs typeface="Roboto Light"/>
                <a:sym typeface="Roboto Light"/>
              </a:rPr>
              <a:t>Where was your dining experience prior to COVID? Has dining been a team effort in your community?</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What was the level of satisfaction of your patrons/families?</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Did you have goals that you were striving for that stopped suddenly?</a:t>
            </a:r>
            <a:endParaRPr>
              <a:latin typeface="Roboto Light"/>
              <a:ea typeface="Roboto Light"/>
              <a:cs typeface="Roboto Light"/>
              <a:sym typeface="Roboto Light"/>
            </a:endParaRPr>
          </a:p>
          <a:p>
            <a:pPr marL="457200" lvl="0" indent="-342900" algn="l" rtl="0">
              <a:spcBef>
                <a:spcPts val="0"/>
              </a:spcBef>
              <a:spcAft>
                <a:spcPts val="0"/>
              </a:spcAft>
              <a:buSzPts val="1800"/>
              <a:buFont typeface="Roboto Light"/>
              <a:buChar char="●"/>
            </a:pPr>
            <a:r>
              <a:rPr lang="en">
                <a:latin typeface="Roboto Light"/>
                <a:ea typeface="Roboto Light"/>
                <a:cs typeface="Roboto Light"/>
                <a:sym typeface="Roboto Light"/>
              </a:rPr>
              <a:t>Are you able to pivot easily between styles of dining based on the levels of “normal” we are experiencing?</a:t>
            </a:r>
            <a:endParaRPr>
              <a:latin typeface="Roboto Light"/>
              <a:ea typeface="Roboto Light"/>
              <a:cs typeface="Roboto Light"/>
              <a:sym typeface="Robo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Going Back to the Basics In Order to Move Forward</a:t>
            </a:r>
            <a:endParaRPr sz="2400" b="1">
              <a:solidFill>
                <a:srgbClr val="FFFFFF"/>
              </a:solidFill>
              <a:latin typeface="Roboto"/>
              <a:ea typeface="Roboto"/>
              <a:cs typeface="Roboto"/>
              <a:sym typeface="Roboto"/>
            </a:endParaRPr>
          </a:p>
        </p:txBody>
      </p:sp>
      <p:grpSp>
        <p:nvGrpSpPr>
          <p:cNvPr id="198" name="Google Shape;198;p27"/>
          <p:cNvGrpSpPr/>
          <p:nvPr/>
        </p:nvGrpSpPr>
        <p:grpSpPr>
          <a:xfrm>
            <a:off x="5465617" y="1189888"/>
            <a:ext cx="3305700" cy="3483050"/>
            <a:chOff x="5632317" y="1189775"/>
            <a:chExt cx="3305700" cy="3483050"/>
          </a:xfrm>
        </p:grpSpPr>
        <p:sp>
          <p:nvSpPr>
            <p:cNvPr id="199" name="Google Shape;199;p27"/>
            <p:cNvSpPr/>
            <p:nvPr/>
          </p:nvSpPr>
          <p:spPr>
            <a:xfrm>
              <a:off x="5632317" y="1189775"/>
              <a:ext cx="3305700" cy="669000"/>
            </a:xfrm>
            <a:prstGeom prst="chevron">
              <a:avLst>
                <a:gd name="adj" fmla="val 50000"/>
              </a:avLst>
            </a:prstGeom>
            <a:solidFill>
              <a:srgbClr val="CC41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Light"/>
                  <a:ea typeface="Roboto Light"/>
                  <a:cs typeface="Roboto Light"/>
                  <a:sym typeface="Roboto Light"/>
                </a:rPr>
                <a:t>Innovate</a:t>
              </a:r>
              <a:endParaRPr>
                <a:solidFill>
                  <a:srgbClr val="FFFFFF"/>
                </a:solidFill>
                <a:latin typeface="Roboto Light"/>
                <a:ea typeface="Roboto Light"/>
                <a:cs typeface="Roboto Light"/>
                <a:sym typeface="Roboto Light"/>
              </a:endParaRPr>
            </a:p>
          </p:txBody>
        </p:sp>
        <p:sp>
          <p:nvSpPr>
            <p:cNvPr id="200" name="Google Shape;200;p27"/>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Light"/>
                  <a:ea typeface="Roboto Light"/>
                  <a:cs typeface="Roboto Light"/>
                  <a:sym typeface="Roboto Light"/>
                </a:rPr>
                <a:t>Reset and rethink to adapt to new normal</a:t>
              </a: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Creativity </a:t>
              </a: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New ways of doing things</a:t>
              </a: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p:txBody>
        </p:sp>
      </p:grpSp>
      <p:grpSp>
        <p:nvGrpSpPr>
          <p:cNvPr id="201" name="Google Shape;201;p27"/>
          <p:cNvGrpSpPr/>
          <p:nvPr/>
        </p:nvGrpSpPr>
        <p:grpSpPr>
          <a:xfrm>
            <a:off x="0" y="1189989"/>
            <a:ext cx="3546900" cy="3482836"/>
            <a:chOff x="0" y="1189989"/>
            <a:chExt cx="3546900" cy="3482836"/>
          </a:xfrm>
        </p:grpSpPr>
        <p:sp>
          <p:nvSpPr>
            <p:cNvPr id="202" name="Google Shape;202;p27"/>
            <p:cNvSpPr/>
            <p:nvPr/>
          </p:nvSpPr>
          <p:spPr>
            <a:xfrm>
              <a:off x="0" y="1189989"/>
              <a:ext cx="3546900" cy="669000"/>
            </a:xfrm>
            <a:prstGeom prst="homePlate">
              <a:avLst>
                <a:gd name="adj" fmla="val 50000"/>
              </a:avLst>
            </a:prstGeom>
            <a:solidFill>
              <a:srgbClr val="85200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Light"/>
                  <a:ea typeface="Roboto Light"/>
                  <a:cs typeface="Roboto Light"/>
                  <a:sym typeface="Roboto Light"/>
                </a:rPr>
                <a:t>Establish Your Baseline</a:t>
              </a:r>
              <a:endParaRPr>
                <a:solidFill>
                  <a:srgbClr val="FFFFFF"/>
                </a:solidFill>
                <a:latin typeface="Roboto Light"/>
                <a:ea typeface="Roboto Light"/>
                <a:cs typeface="Roboto Light"/>
                <a:sym typeface="Roboto Light"/>
              </a:endParaRPr>
            </a:p>
          </p:txBody>
        </p:sp>
        <p:sp>
          <p:nvSpPr>
            <p:cNvPr id="203" name="Google Shape;203;p27"/>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Light"/>
                  <a:ea typeface="Roboto Light"/>
                  <a:cs typeface="Roboto Light"/>
                  <a:sym typeface="Roboto Light"/>
                </a:rPr>
                <a:t>Where are you now? </a:t>
              </a: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Self-audits?</a:t>
              </a:r>
              <a:endParaRPr sz="1200">
                <a:solidFill>
                  <a:schemeClr val="dk1"/>
                </a:solidFill>
                <a:latin typeface="Roboto Light"/>
                <a:ea typeface="Roboto Light"/>
                <a:cs typeface="Roboto Light"/>
                <a:sym typeface="Roboto Light"/>
              </a:endParaRPr>
            </a:p>
            <a:p>
              <a:pPr marL="457200" lvl="0"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Surveys?</a:t>
              </a:r>
              <a:endParaRPr sz="1200">
                <a:solidFill>
                  <a:schemeClr val="dk1"/>
                </a:solidFill>
                <a:latin typeface="Roboto Light"/>
                <a:ea typeface="Roboto Light"/>
                <a:cs typeface="Roboto Light"/>
                <a:sym typeface="Roboto Light"/>
              </a:endParaRPr>
            </a:p>
            <a:p>
              <a:pPr marL="457200" lvl="0" indent="-304800" algn="l" rtl="0">
                <a:lnSpc>
                  <a:spcPct val="115000"/>
                </a:lnSpc>
                <a:spcBef>
                  <a:spcPts val="0"/>
                </a:spcBef>
                <a:spcAft>
                  <a:spcPts val="0"/>
                </a:spcAft>
                <a:buClr>
                  <a:schemeClr val="dk1"/>
                </a:buClr>
                <a:buSzPts val="1200"/>
                <a:buFont typeface="Roboto Light"/>
                <a:buChar char="●"/>
              </a:pPr>
              <a:r>
                <a:rPr lang="en" sz="1200">
                  <a:solidFill>
                    <a:schemeClr val="dk1"/>
                  </a:solidFill>
                  <a:latin typeface="Roboto Light"/>
                  <a:ea typeface="Roboto Light"/>
                  <a:cs typeface="Roboto Light"/>
                  <a:sym typeface="Roboto Light"/>
                </a:rPr>
                <a:t>Real-time data/info?</a:t>
              </a:r>
              <a:endParaRPr sz="1200">
                <a:solidFill>
                  <a:schemeClr val="dk1"/>
                </a:solidFill>
                <a:latin typeface="Roboto Light"/>
                <a:ea typeface="Roboto Light"/>
                <a:cs typeface="Roboto Light"/>
                <a:sym typeface="Roboto Light"/>
              </a:endParaRPr>
            </a:p>
          </p:txBody>
        </p:sp>
      </p:grpSp>
      <p:grpSp>
        <p:nvGrpSpPr>
          <p:cNvPr id="204" name="Google Shape;204;p27"/>
          <p:cNvGrpSpPr/>
          <p:nvPr/>
        </p:nvGrpSpPr>
        <p:grpSpPr>
          <a:xfrm>
            <a:off x="2944204" y="1189775"/>
            <a:ext cx="3305700" cy="3483050"/>
            <a:chOff x="2944204" y="1189775"/>
            <a:chExt cx="3305700" cy="3483050"/>
          </a:xfrm>
        </p:grpSpPr>
        <p:sp>
          <p:nvSpPr>
            <p:cNvPr id="205" name="Google Shape;205;p27"/>
            <p:cNvSpPr/>
            <p:nvPr/>
          </p:nvSpPr>
          <p:spPr>
            <a:xfrm>
              <a:off x="2944204" y="1189775"/>
              <a:ext cx="3305700" cy="669000"/>
            </a:xfrm>
            <a:prstGeom prst="chevron">
              <a:avLst>
                <a:gd name="adj" fmla="val 50000"/>
              </a:avLst>
            </a:prstGeom>
            <a:solidFill>
              <a:srgbClr val="A61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Light"/>
                  <a:ea typeface="Roboto Light"/>
                  <a:cs typeface="Roboto Light"/>
                  <a:sym typeface="Roboto Light"/>
                </a:rPr>
                <a:t>Improve</a:t>
              </a:r>
              <a:endParaRPr>
                <a:solidFill>
                  <a:srgbClr val="FFFFFF"/>
                </a:solidFill>
                <a:latin typeface="Roboto Light"/>
                <a:ea typeface="Roboto Light"/>
                <a:cs typeface="Roboto Light"/>
                <a:sym typeface="Roboto Light"/>
              </a:endParaRPr>
            </a:p>
          </p:txBody>
        </p:sp>
        <p:sp>
          <p:nvSpPr>
            <p:cNvPr id="206" name="Google Shape;206;p27"/>
            <p:cNvSpPr txBox="1"/>
            <p:nvPr/>
          </p:nvSpPr>
          <p:spPr>
            <a:xfrm>
              <a:off x="3309575" y="2057125"/>
              <a:ext cx="2583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Light"/>
                  <a:ea typeface="Roboto Light"/>
                  <a:cs typeface="Roboto Light"/>
                  <a:sym typeface="Roboto Light"/>
                </a:rPr>
                <a:t>Back to the basics with “best practices.”</a:t>
              </a: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Ensure all audit processes are completed</a:t>
              </a: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All hands on deck - entire organization</a:t>
              </a: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Atmosphere</a:t>
              </a: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Experience</a:t>
              </a:r>
              <a:endParaRPr sz="1200">
                <a:latin typeface="Roboto Light"/>
                <a:ea typeface="Roboto Light"/>
                <a:cs typeface="Roboto Light"/>
                <a:sym typeface="Roboto Light"/>
              </a:endParaRPr>
            </a:p>
            <a:p>
              <a:pPr marL="457200" lvl="0" indent="-304800" algn="l" rtl="0">
                <a:lnSpc>
                  <a:spcPct val="115000"/>
                </a:lnSpc>
                <a:spcBef>
                  <a:spcPts val="0"/>
                </a:spcBef>
                <a:spcAft>
                  <a:spcPts val="0"/>
                </a:spcAft>
                <a:buSzPts val="1200"/>
                <a:buFont typeface="Roboto Light"/>
                <a:buChar char="●"/>
              </a:pPr>
              <a:r>
                <a:rPr lang="en" sz="1200">
                  <a:latin typeface="Roboto Light"/>
                  <a:ea typeface="Roboto Light"/>
                  <a:cs typeface="Roboto Light"/>
                  <a:sym typeface="Roboto Light"/>
                </a:rPr>
                <a:t>Assistance / Support</a:t>
              </a: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p:nvPr/>
        </p:nvSpPr>
        <p:spPr>
          <a:xfrm>
            <a:off x="1815000" y="726125"/>
            <a:ext cx="5508000" cy="2898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000"/>
              </a:spcBef>
              <a:spcAft>
                <a:spcPts val="0"/>
              </a:spcAft>
              <a:buNone/>
            </a:pPr>
            <a:r>
              <a:rPr lang="en" sz="2900" i="1">
                <a:solidFill>
                  <a:srgbClr val="FFFFFF"/>
                </a:solidFill>
                <a:latin typeface="Spectral SemiBold"/>
                <a:ea typeface="Spectral SemiBold"/>
                <a:cs typeface="Spectral SemiBold"/>
                <a:sym typeface="Spectral SemiBold"/>
              </a:rPr>
              <a:t>“You don’t have to have it all figured out to move forward. Just take the next step.”  </a:t>
            </a:r>
            <a:endParaRPr sz="2900" i="1">
              <a:solidFill>
                <a:srgbClr val="FFFFFF"/>
              </a:solidFill>
              <a:latin typeface="Spectral SemiBold"/>
              <a:ea typeface="Spectral SemiBold"/>
              <a:cs typeface="Spectral SemiBold"/>
              <a:sym typeface="Spectral SemiBold"/>
            </a:endParaRPr>
          </a:p>
          <a:p>
            <a:pPr marL="0" lvl="0" indent="0" algn="ctr" rtl="0">
              <a:lnSpc>
                <a:spcPct val="115000"/>
              </a:lnSpc>
              <a:spcBef>
                <a:spcPts val="1000"/>
              </a:spcBef>
              <a:spcAft>
                <a:spcPts val="0"/>
              </a:spcAft>
              <a:buNone/>
            </a:pPr>
            <a:r>
              <a:rPr lang="en" sz="2700" i="1">
                <a:solidFill>
                  <a:srgbClr val="FFFFFF"/>
                </a:solidFill>
                <a:latin typeface="Spectral SemiBold"/>
                <a:ea typeface="Spectral SemiBold"/>
                <a:cs typeface="Spectral SemiBold"/>
                <a:sym typeface="Spectral SemiBold"/>
              </a:rPr>
              <a:t>Anonymous</a:t>
            </a:r>
            <a:endParaRPr sz="2700" i="1">
              <a:solidFill>
                <a:srgbClr val="FFFFFF"/>
              </a:solidFill>
              <a:latin typeface="Spectral SemiBold"/>
              <a:ea typeface="Spectral SemiBold"/>
              <a:cs typeface="Spectral SemiBold"/>
              <a:sym typeface="Spectral SemiBold"/>
            </a:endParaRPr>
          </a:p>
          <a:p>
            <a:pPr marL="0" lvl="0" indent="0" algn="ctr" rtl="0">
              <a:spcBef>
                <a:spcPts val="0"/>
              </a:spcBef>
              <a:spcAft>
                <a:spcPts val="0"/>
              </a:spcAft>
              <a:buNone/>
            </a:pPr>
            <a:endParaRPr sz="2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p:nvPr/>
        </p:nvSpPr>
        <p:spPr>
          <a:xfrm>
            <a:off x="1815000" y="726125"/>
            <a:ext cx="5508000" cy="2898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000"/>
              </a:spcBef>
              <a:spcAft>
                <a:spcPts val="0"/>
              </a:spcAft>
              <a:buNone/>
            </a:pPr>
            <a:r>
              <a:rPr lang="en" sz="2900" i="1">
                <a:solidFill>
                  <a:srgbClr val="FFFFFF"/>
                </a:solidFill>
                <a:latin typeface="Spectral SemiBold"/>
                <a:ea typeface="Spectral SemiBold"/>
                <a:cs typeface="Spectral SemiBold"/>
                <a:sym typeface="Spectral SemiBold"/>
              </a:rPr>
              <a:t>Establish Your Baseline</a:t>
            </a:r>
            <a:endParaRPr sz="2900" i="1">
              <a:solidFill>
                <a:srgbClr val="FFFFFF"/>
              </a:solidFill>
              <a:latin typeface="Spectral SemiBold"/>
              <a:ea typeface="Spectral SemiBold"/>
              <a:cs typeface="Spectral SemiBold"/>
              <a:sym typeface="Spectral SemiBold"/>
            </a:endParaRPr>
          </a:p>
          <a:p>
            <a:pPr marL="0" lvl="0" indent="0" algn="ctr" rtl="0">
              <a:lnSpc>
                <a:spcPct val="115000"/>
              </a:lnSpc>
              <a:spcBef>
                <a:spcPts val="1000"/>
              </a:spcBef>
              <a:spcAft>
                <a:spcPts val="0"/>
              </a:spcAft>
              <a:buNone/>
            </a:pPr>
            <a:endParaRPr sz="2200" i="1">
              <a:solidFill>
                <a:srgbClr val="FFFFFF"/>
              </a:solidFill>
              <a:latin typeface="Spectral"/>
              <a:ea typeface="Spectral"/>
              <a:cs typeface="Spectral"/>
              <a:sym typeface="Spectral"/>
            </a:endParaRPr>
          </a:p>
          <a:p>
            <a:pPr marL="0" lvl="0" indent="0" algn="ctr" rtl="0">
              <a:spcBef>
                <a:spcPts val="0"/>
              </a:spcBef>
              <a:spcAft>
                <a:spcPts val="0"/>
              </a:spcAft>
              <a:buNone/>
            </a:pPr>
            <a:endParaRPr sz="22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0" title="Points scored"/>
          <p:cNvPicPr preferRelativeResize="0"/>
          <p:nvPr/>
        </p:nvPicPr>
        <p:blipFill>
          <a:blip r:embed="rId3">
            <a:alphaModFix/>
          </a:blip>
          <a:stretch>
            <a:fillRect/>
          </a:stretch>
        </p:blipFill>
        <p:spPr>
          <a:xfrm>
            <a:off x="1616000" y="915413"/>
            <a:ext cx="5912001" cy="3655574"/>
          </a:xfrm>
          <a:prstGeom prst="rect">
            <a:avLst/>
          </a:prstGeom>
          <a:noFill/>
          <a:ln>
            <a:noFill/>
          </a:ln>
        </p:spPr>
      </p:pic>
      <p:sp>
        <p:nvSpPr>
          <p:cNvPr id="222" name="Google Shape;222;p30"/>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 Establish Your Baseline</a:t>
            </a:r>
            <a:endParaRPr sz="2400" b="1">
              <a:solidFill>
                <a:srgbClr val="FFFFF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1"/>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 Establish Your Baseline</a:t>
            </a:r>
            <a:endParaRPr sz="2400" b="1">
              <a:solidFill>
                <a:srgbClr val="FFFFFF"/>
              </a:solidFill>
              <a:latin typeface="Roboto"/>
              <a:ea typeface="Roboto"/>
              <a:cs typeface="Roboto"/>
              <a:sym typeface="Roboto"/>
            </a:endParaRPr>
          </a:p>
        </p:txBody>
      </p:sp>
      <p:sp>
        <p:nvSpPr>
          <p:cNvPr id="228" name="Google Shape;228;p31"/>
          <p:cNvSpPr txBox="1">
            <a:spLocks noGrp="1"/>
          </p:cNvSpPr>
          <p:nvPr>
            <p:ph type="body" idx="1"/>
          </p:nvPr>
        </p:nvSpPr>
        <p:spPr>
          <a:xfrm>
            <a:off x="311700" y="1152475"/>
            <a:ext cx="5281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latin typeface="Roboto"/>
                <a:ea typeface="Roboto"/>
                <a:cs typeface="Roboto"/>
                <a:sym typeface="Roboto"/>
              </a:rPr>
              <a:t>Collecting  Feedback</a:t>
            </a:r>
            <a:endParaRPr sz="2000" b="1">
              <a:latin typeface="Roboto"/>
              <a:ea typeface="Roboto"/>
              <a:cs typeface="Roboto"/>
              <a:sym typeface="Roboto"/>
            </a:endParaRPr>
          </a:p>
          <a:p>
            <a:pPr marL="457200" lvl="0" indent="-355600" algn="l" rtl="0">
              <a:spcBef>
                <a:spcPts val="1600"/>
              </a:spcBef>
              <a:spcAft>
                <a:spcPts val="0"/>
              </a:spcAft>
              <a:buSzPts val="2000"/>
              <a:buFont typeface="Roboto Light"/>
              <a:buChar char="●"/>
            </a:pPr>
            <a:r>
              <a:rPr lang="en" sz="2000">
                <a:latin typeface="Roboto Light"/>
                <a:ea typeface="Roboto Light"/>
                <a:cs typeface="Roboto Light"/>
                <a:sym typeface="Roboto Light"/>
              </a:rPr>
              <a:t>Resident Council</a:t>
            </a:r>
            <a:endParaRPr sz="2000">
              <a:latin typeface="Roboto Light"/>
              <a:ea typeface="Roboto Light"/>
              <a:cs typeface="Roboto Light"/>
              <a:sym typeface="Roboto Light"/>
            </a:endParaRPr>
          </a:p>
          <a:p>
            <a:pPr marL="457200" lvl="0" indent="-355600" algn="l" rtl="0">
              <a:spcBef>
                <a:spcPts val="0"/>
              </a:spcBef>
              <a:spcAft>
                <a:spcPts val="0"/>
              </a:spcAft>
              <a:buSzPts val="2000"/>
              <a:buFont typeface="Roboto Light"/>
              <a:buChar char="●"/>
            </a:pPr>
            <a:r>
              <a:rPr lang="en" sz="2000">
                <a:latin typeface="Roboto Light"/>
                <a:ea typeface="Roboto Light"/>
                <a:cs typeface="Roboto Light"/>
                <a:sym typeface="Roboto Light"/>
              </a:rPr>
              <a:t>Resident Surveys</a:t>
            </a:r>
            <a:endParaRPr sz="2000">
              <a:latin typeface="Roboto Light"/>
              <a:ea typeface="Roboto Light"/>
              <a:cs typeface="Roboto Light"/>
              <a:sym typeface="Roboto Light"/>
            </a:endParaRPr>
          </a:p>
          <a:p>
            <a:pPr marL="914400" lvl="1" indent="-355600" algn="l" rtl="0">
              <a:spcBef>
                <a:spcPts val="0"/>
              </a:spcBef>
              <a:spcAft>
                <a:spcPts val="0"/>
              </a:spcAft>
              <a:buSzPts val="2000"/>
              <a:buFont typeface="Roboto Light"/>
              <a:buChar char="○"/>
            </a:pPr>
            <a:r>
              <a:rPr lang="en" sz="2000"/>
              <a:t>Calling or stopping by</a:t>
            </a:r>
            <a:endParaRPr sz="2000"/>
          </a:p>
          <a:p>
            <a:pPr marL="457200" lvl="0" indent="-355600" algn="l" rtl="0">
              <a:spcBef>
                <a:spcPts val="0"/>
              </a:spcBef>
              <a:spcAft>
                <a:spcPts val="0"/>
              </a:spcAft>
              <a:buSzPts val="2000"/>
              <a:buFont typeface="Roboto Light"/>
              <a:buChar char="●"/>
            </a:pPr>
            <a:r>
              <a:rPr lang="en" sz="2000">
                <a:latin typeface="Roboto Light"/>
                <a:ea typeface="Roboto Light"/>
                <a:cs typeface="Roboto Light"/>
                <a:sym typeface="Roboto Light"/>
              </a:rPr>
              <a:t>Nursing Comments</a:t>
            </a:r>
            <a:endParaRPr sz="2000">
              <a:latin typeface="Roboto Light"/>
              <a:ea typeface="Roboto Light"/>
              <a:cs typeface="Roboto Light"/>
              <a:sym typeface="Roboto Light"/>
            </a:endParaRPr>
          </a:p>
          <a:p>
            <a:pPr marL="457200" lvl="0" indent="-355600" algn="l" rtl="0">
              <a:spcBef>
                <a:spcPts val="0"/>
              </a:spcBef>
              <a:spcAft>
                <a:spcPts val="0"/>
              </a:spcAft>
              <a:buSzPts val="2000"/>
              <a:buFont typeface="Roboto Light"/>
              <a:buChar char="●"/>
            </a:pPr>
            <a:r>
              <a:rPr lang="en" sz="2000">
                <a:latin typeface="Roboto Light"/>
                <a:ea typeface="Roboto Light"/>
                <a:cs typeface="Roboto Light"/>
                <a:sym typeface="Roboto Light"/>
              </a:rPr>
              <a:t>Family Surveys</a:t>
            </a:r>
            <a:endParaRPr sz="2000">
              <a:latin typeface="Roboto Light"/>
              <a:ea typeface="Roboto Light"/>
              <a:cs typeface="Roboto Light"/>
              <a:sym typeface="Roboto Light"/>
            </a:endParaRPr>
          </a:p>
          <a:p>
            <a:pPr marL="0" lvl="0" indent="0" algn="ctr" rtl="0">
              <a:spcBef>
                <a:spcPts val="1600"/>
              </a:spcBef>
              <a:spcAft>
                <a:spcPts val="1600"/>
              </a:spcAft>
              <a:buNone/>
            </a:pPr>
            <a:r>
              <a:rPr lang="en" sz="2000" b="1">
                <a:latin typeface="Roboto"/>
                <a:ea typeface="Roboto"/>
                <a:cs typeface="Roboto"/>
                <a:sym typeface="Roboto"/>
              </a:rPr>
              <a:t>*Share results with Food &amp; Nutrition Services team members*</a:t>
            </a:r>
            <a:endParaRPr sz="2000" b="1">
              <a:latin typeface="Roboto"/>
              <a:ea typeface="Roboto"/>
              <a:cs typeface="Roboto"/>
              <a:sym typeface="Roboto"/>
            </a:endParaRPr>
          </a:p>
        </p:txBody>
      </p:sp>
      <p:pic>
        <p:nvPicPr>
          <p:cNvPr id="229" name="Google Shape;229;p31"/>
          <p:cNvPicPr preferRelativeResize="0"/>
          <p:nvPr/>
        </p:nvPicPr>
        <p:blipFill rotWithShape="1">
          <a:blip r:embed="rId3">
            <a:alphaModFix/>
          </a:blip>
          <a:srcRect b="8248"/>
          <a:stretch/>
        </p:blipFill>
        <p:spPr>
          <a:xfrm>
            <a:off x="5593500" y="808950"/>
            <a:ext cx="3327800" cy="2359624"/>
          </a:xfrm>
          <a:prstGeom prst="rect">
            <a:avLst/>
          </a:prstGeom>
          <a:noFill/>
          <a:ln>
            <a:noFill/>
          </a:ln>
        </p:spPr>
      </p:pic>
      <p:pic>
        <p:nvPicPr>
          <p:cNvPr id="230" name="Google Shape;230;p31"/>
          <p:cNvPicPr preferRelativeResize="0"/>
          <p:nvPr/>
        </p:nvPicPr>
        <p:blipFill rotWithShape="1">
          <a:blip r:embed="rId4">
            <a:alphaModFix/>
          </a:blip>
          <a:srcRect t="8944" b="8005"/>
          <a:stretch/>
        </p:blipFill>
        <p:spPr>
          <a:xfrm>
            <a:off x="5379725" y="3040725"/>
            <a:ext cx="2294200" cy="1470800"/>
          </a:xfrm>
          <a:prstGeom prst="rect">
            <a:avLst/>
          </a:prstGeom>
          <a:noFill/>
          <a:ln>
            <a:noFill/>
          </a:ln>
        </p:spPr>
      </p:pic>
      <p:sp>
        <p:nvSpPr>
          <p:cNvPr id="231" name="Google Shape;231;p31"/>
          <p:cNvSpPr txBox="1"/>
          <p:nvPr/>
        </p:nvSpPr>
        <p:spPr>
          <a:xfrm>
            <a:off x="7517950" y="1489725"/>
            <a:ext cx="1229400" cy="12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a:latin typeface="Comfortaa"/>
                <a:ea typeface="Comfortaa"/>
                <a:cs typeface="Comfortaa"/>
                <a:sym typeface="Comfortaa"/>
              </a:rPr>
              <a:t>What can we improve on?</a:t>
            </a:r>
            <a:endParaRPr sz="1800" b="1" i="1">
              <a:latin typeface="Comfortaa"/>
              <a:ea typeface="Comfortaa"/>
              <a:cs typeface="Comfortaa"/>
              <a:sym typeface="Comfortaa"/>
            </a:endParaRPr>
          </a:p>
        </p:txBody>
      </p:sp>
      <p:sp>
        <p:nvSpPr>
          <p:cNvPr id="232" name="Google Shape;232;p31"/>
          <p:cNvSpPr txBox="1"/>
          <p:nvPr/>
        </p:nvSpPr>
        <p:spPr>
          <a:xfrm>
            <a:off x="5902250" y="1053750"/>
            <a:ext cx="1341600" cy="140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a:latin typeface="Comfortaa"/>
                <a:ea typeface="Comfortaa"/>
                <a:cs typeface="Comfortaa"/>
                <a:sym typeface="Comfortaa"/>
              </a:rPr>
              <a:t>How are meal deliveries going?</a:t>
            </a:r>
            <a:endParaRPr sz="1800" b="1" i="1">
              <a:latin typeface="Comfortaa"/>
              <a:ea typeface="Comfortaa"/>
              <a:cs typeface="Comfortaa"/>
              <a:sym typeface="Comfortaa"/>
            </a:endParaRPr>
          </a:p>
        </p:txBody>
      </p:sp>
      <p:sp>
        <p:nvSpPr>
          <p:cNvPr id="233" name="Google Shape;233;p31"/>
          <p:cNvSpPr txBox="1"/>
          <p:nvPr/>
        </p:nvSpPr>
        <p:spPr>
          <a:xfrm>
            <a:off x="5856026" y="3171025"/>
            <a:ext cx="1341600" cy="12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a:latin typeface="Comfortaa"/>
                <a:ea typeface="Comfortaa"/>
                <a:cs typeface="Comfortaa"/>
                <a:sym typeface="Comfortaa"/>
              </a:rPr>
              <a:t>How safe do you feel?</a:t>
            </a:r>
            <a:endParaRPr sz="1800" b="1" i="1">
              <a:latin typeface="Comfortaa"/>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Back to Basics </a:t>
            </a:r>
            <a:endParaRPr sz="2400" b="1">
              <a:solidFill>
                <a:srgbClr val="FFFFFF"/>
              </a:solidFill>
              <a:latin typeface="Roboto"/>
              <a:ea typeface="Roboto"/>
              <a:cs typeface="Roboto"/>
              <a:sym typeface="Roboto"/>
            </a:endParaRPr>
          </a:p>
        </p:txBody>
      </p:sp>
      <p:sp>
        <p:nvSpPr>
          <p:cNvPr id="239" name="Google Shape;23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Implement Various Audit Tools </a:t>
            </a:r>
            <a:endParaRPr b="1">
              <a:latin typeface="Roboto"/>
              <a:ea typeface="Roboto"/>
              <a:cs typeface="Roboto"/>
              <a:sym typeface="Roboto"/>
            </a:endParaRPr>
          </a:p>
          <a:p>
            <a:pPr marL="457200" lvl="0" indent="-342900" algn="l" rtl="0">
              <a:lnSpc>
                <a:spcPct val="115000"/>
              </a:lnSpc>
              <a:spcBef>
                <a:spcPts val="1000"/>
              </a:spcBef>
              <a:spcAft>
                <a:spcPts val="0"/>
              </a:spcAft>
              <a:buSzPts val="1800"/>
              <a:buFont typeface="Roboto Light"/>
              <a:buChar char="●"/>
            </a:pPr>
            <a:r>
              <a:rPr lang="en">
                <a:latin typeface="Roboto Light"/>
                <a:ea typeface="Roboto Light"/>
                <a:cs typeface="Roboto Light"/>
                <a:sym typeface="Roboto Light"/>
              </a:rPr>
              <a:t>Resident/Patient Survey Process</a:t>
            </a:r>
            <a:endParaRPr>
              <a:latin typeface="Roboto Light"/>
              <a:ea typeface="Roboto Light"/>
              <a:cs typeface="Roboto Light"/>
              <a:sym typeface="Roboto Light"/>
            </a:endParaRPr>
          </a:p>
          <a:p>
            <a:pPr marL="457200" lvl="0" indent="-342900" algn="l" rtl="0">
              <a:lnSpc>
                <a:spcPct val="115000"/>
              </a:lnSpc>
              <a:spcBef>
                <a:spcPts val="0"/>
              </a:spcBef>
              <a:spcAft>
                <a:spcPts val="0"/>
              </a:spcAft>
              <a:buSzPts val="1800"/>
              <a:buFont typeface="Roboto Light"/>
              <a:buChar char="●"/>
            </a:pPr>
            <a:r>
              <a:rPr lang="en">
                <a:latin typeface="Roboto Light"/>
                <a:ea typeface="Roboto Light"/>
                <a:cs typeface="Roboto Light"/>
                <a:sym typeface="Roboto Light"/>
              </a:rPr>
              <a:t>Taste Tests</a:t>
            </a:r>
            <a:endParaRPr>
              <a:latin typeface="Roboto Light"/>
              <a:ea typeface="Roboto Light"/>
              <a:cs typeface="Roboto Light"/>
              <a:sym typeface="Roboto Light"/>
            </a:endParaRPr>
          </a:p>
          <a:p>
            <a:pPr marL="457200" lvl="0" indent="-342900" algn="l" rtl="0">
              <a:lnSpc>
                <a:spcPct val="115000"/>
              </a:lnSpc>
              <a:spcBef>
                <a:spcPts val="0"/>
              </a:spcBef>
              <a:spcAft>
                <a:spcPts val="0"/>
              </a:spcAft>
              <a:buSzPts val="1800"/>
              <a:buFont typeface="Roboto Light"/>
              <a:buChar char="●"/>
            </a:pPr>
            <a:r>
              <a:rPr lang="en">
                <a:latin typeface="Roboto Light"/>
                <a:ea typeface="Roboto Light"/>
                <a:cs typeface="Roboto Light"/>
                <a:sym typeface="Roboto Light"/>
              </a:rPr>
              <a:t>Test Tray </a:t>
            </a:r>
            <a:endParaRPr>
              <a:latin typeface="Roboto Light"/>
              <a:ea typeface="Roboto Light"/>
              <a:cs typeface="Roboto Light"/>
              <a:sym typeface="Roboto Light"/>
            </a:endParaRPr>
          </a:p>
          <a:p>
            <a:pPr marL="457200" lvl="0" indent="-342900" algn="l" rtl="0">
              <a:lnSpc>
                <a:spcPct val="115000"/>
              </a:lnSpc>
              <a:spcBef>
                <a:spcPts val="0"/>
              </a:spcBef>
              <a:spcAft>
                <a:spcPts val="0"/>
              </a:spcAft>
              <a:buSzPts val="1800"/>
              <a:buFont typeface="Roboto Light"/>
              <a:buChar char="●"/>
            </a:pPr>
            <a:r>
              <a:rPr lang="en">
                <a:latin typeface="Roboto Light"/>
                <a:ea typeface="Roboto Light"/>
                <a:cs typeface="Roboto Light"/>
                <a:sym typeface="Roboto Light"/>
              </a:rPr>
              <a:t>Tray Accuracy</a:t>
            </a:r>
            <a:endParaRPr>
              <a:latin typeface="Roboto Light"/>
              <a:ea typeface="Roboto Light"/>
              <a:cs typeface="Roboto Light"/>
              <a:sym typeface="Roboto Light"/>
            </a:endParaRPr>
          </a:p>
          <a:p>
            <a:pPr marL="457200" lvl="0" indent="-342900" algn="l" rtl="0">
              <a:lnSpc>
                <a:spcPct val="115000"/>
              </a:lnSpc>
              <a:spcBef>
                <a:spcPts val="0"/>
              </a:spcBef>
              <a:spcAft>
                <a:spcPts val="0"/>
              </a:spcAft>
              <a:buSzPts val="1800"/>
              <a:buFont typeface="Roboto Light"/>
              <a:buChar char="●"/>
            </a:pPr>
            <a:r>
              <a:rPr lang="en">
                <a:latin typeface="Roboto Light"/>
                <a:ea typeface="Roboto Light"/>
                <a:cs typeface="Roboto Light"/>
                <a:sym typeface="Roboto Light"/>
              </a:rPr>
              <a:t>Meal Rounds</a:t>
            </a:r>
            <a:endParaRPr>
              <a:latin typeface="Roboto Light"/>
              <a:ea typeface="Roboto Light"/>
              <a:cs typeface="Roboto Light"/>
              <a:sym typeface="Roboto Light"/>
            </a:endParaRPr>
          </a:p>
          <a:p>
            <a:pPr marL="457200" lvl="0" indent="-342900" algn="l" rtl="0">
              <a:lnSpc>
                <a:spcPct val="115000"/>
              </a:lnSpc>
              <a:spcBef>
                <a:spcPts val="0"/>
              </a:spcBef>
              <a:spcAft>
                <a:spcPts val="0"/>
              </a:spcAft>
              <a:buSzPts val="1800"/>
              <a:buFont typeface="Roboto Light"/>
              <a:buChar char="●"/>
            </a:pPr>
            <a:r>
              <a:rPr lang="en">
                <a:latin typeface="Roboto Light"/>
                <a:ea typeface="Roboto Light"/>
                <a:cs typeface="Roboto Light"/>
                <a:sym typeface="Roboto Light"/>
              </a:rPr>
              <a:t>Leader Rounds</a:t>
            </a:r>
            <a:endParaRPr>
              <a:latin typeface="Roboto Light"/>
              <a:ea typeface="Roboto Light"/>
              <a:cs typeface="Roboto Light"/>
              <a:sym typeface="Roboto Light"/>
            </a:endParaRPr>
          </a:p>
          <a:p>
            <a:pPr marL="457200" lvl="0" indent="-342900" algn="l" rtl="0">
              <a:lnSpc>
                <a:spcPct val="115000"/>
              </a:lnSpc>
              <a:spcBef>
                <a:spcPts val="0"/>
              </a:spcBef>
              <a:spcAft>
                <a:spcPts val="0"/>
              </a:spcAft>
              <a:buSzPts val="1800"/>
              <a:buFont typeface="Roboto Light"/>
              <a:buChar char="●"/>
            </a:pPr>
            <a:r>
              <a:rPr lang="en">
                <a:latin typeface="Roboto Light"/>
                <a:ea typeface="Roboto Light"/>
                <a:cs typeface="Roboto Light"/>
                <a:sym typeface="Roboto Light"/>
              </a:rPr>
              <a:t>Comprehensive Department Audit</a:t>
            </a:r>
            <a:endParaRPr>
              <a:latin typeface="Roboto Light"/>
              <a:ea typeface="Roboto Light"/>
              <a:cs typeface="Roboto Light"/>
              <a:sym typeface="Roboto Light"/>
            </a:endParaRPr>
          </a:p>
          <a:p>
            <a:pPr marL="914400" lvl="1" indent="-317500" algn="l" rtl="0">
              <a:lnSpc>
                <a:spcPct val="115000"/>
              </a:lnSpc>
              <a:spcBef>
                <a:spcPts val="0"/>
              </a:spcBef>
              <a:spcAft>
                <a:spcPts val="0"/>
              </a:spcAft>
              <a:buSzPts val="1400"/>
              <a:buFont typeface="Roboto Light"/>
              <a:buChar char="○"/>
            </a:pPr>
            <a:r>
              <a:rPr lang="en"/>
              <a:t>Foodservice</a:t>
            </a:r>
            <a:endParaRPr/>
          </a:p>
          <a:p>
            <a:pPr marL="914400" lvl="1" indent="-317500" algn="l" rtl="0">
              <a:lnSpc>
                <a:spcPct val="115000"/>
              </a:lnSpc>
              <a:spcBef>
                <a:spcPts val="0"/>
              </a:spcBef>
              <a:spcAft>
                <a:spcPts val="0"/>
              </a:spcAft>
              <a:buSzPts val="1400"/>
              <a:buChar char="○"/>
            </a:pPr>
            <a:r>
              <a:rPr lang="en"/>
              <a:t>Infection Control</a:t>
            </a:r>
            <a:endParaRPr/>
          </a:p>
          <a:p>
            <a:pPr marL="0" lvl="0" indent="0" algn="l" rtl="0">
              <a:lnSpc>
                <a:spcPct val="100000"/>
              </a:lnSpc>
              <a:spcBef>
                <a:spcPts val="1000"/>
              </a:spcBef>
              <a:spcAft>
                <a:spcPts val="0"/>
              </a:spcAft>
              <a:buNone/>
            </a:pPr>
            <a:endParaRPr>
              <a:latin typeface="Roboto"/>
              <a:ea typeface="Roboto"/>
              <a:cs typeface="Roboto"/>
              <a:sym typeface="Roboto"/>
            </a:endParaRPr>
          </a:p>
          <a:p>
            <a:pPr marL="0" lvl="0" indent="0" algn="l" rtl="0">
              <a:lnSpc>
                <a:spcPct val="100000"/>
              </a:lnSpc>
              <a:spcBef>
                <a:spcPts val="1000"/>
              </a:spcBef>
              <a:spcAft>
                <a:spcPts val="0"/>
              </a:spcAft>
              <a:buNone/>
            </a:pPr>
            <a:endParaRPr>
              <a:latin typeface="Roboto"/>
              <a:ea typeface="Roboto"/>
              <a:cs typeface="Roboto"/>
              <a:sym typeface="Roboto"/>
            </a:endParaRPr>
          </a:p>
          <a:p>
            <a:pPr marL="0" lvl="0" indent="0" algn="l" rtl="0">
              <a:spcBef>
                <a:spcPts val="1000"/>
              </a:spcBef>
              <a:spcAft>
                <a:spcPts val="1600"/>
              </a:spcAft>
              <a:buNone/>
            </a:pPr>
            <a:endParaRPr/>
          </a:p>
        </p:txBody>
      </p:sp>
      <p:pic>
        <p:nvPicPr>
          <p:cNvPr id="240" name="Google Shape;240;p32"/>
          <p:cNvPicPr preferRelativeResize="0"/>
          <p:nvPr/>
        </p:nvPicPr>
        <p:blipFill>
          <a:blip r:embed="rId3">
            <a:alphaModFix/>
          </a:blip>
          <a:stretch>
            <a:fillRect/>
          </a:stretch>
        </p:blipFill>
        <p:spPr>
          <a:xfrm>
            <a:off x="4572000" y="2226850"/>
            <a:ext cx="1945625" cy="2222575"/>
          </a:xfrm>
          <a:prstGeom prst="rect">
            <a:avLst/>
          </a:prstGeom>
          <a:noFill/>
          <a:ln>
            <a:noFill/>
          </a:ln>
        </p:spPr>
      </p:pic>
      <p:pic>
        <p:nvPicPr>
          <p:cNvPr id="241" name="Google Shape;241;p32"/>
          <p:cNvPicPr preferRelativeResize="0"/>
          <p:nvPr/>
        </p:nvPicPr>
        <p:blipFill>
          <a:blip r:embed="rId4">
            <a:alphaModFix/>
          </a:blip>
          <a:stretch>
            <a:fillRect/>
          </a:stretch>
        </p:blipFill>
        <p:spPr>
          <a:xfrm>
            <a:off x="5585175" y="856625"/>
            <a:ext cx="2106975" cy="1313750"/>
          </a:xfrm>
          <a:prstGeom prst="rect">
            <a:avLst/>
          </a:prstGeom>
          <a:noFill/>
          <a:ln>
            <a:noFill/>
          </a:ln>
        </p:spPr>
      </p:pic>
      <p:pic>
        <p:nvPicPr>
          <p:cNvPr id="242" name="Google Shape;242;p32"/>
          <p:cNvPicPr preferRelativeResize="0"/>
          <p:nvPr/>
        </p:nvPicPr>
        <p:blipFill>
          <a:blip r:embed="rId5">
            <a:alphaModFix/>
          </a:blip>
          <a:stretch>
            <a:fillRect/>
          </a:stretch>
        </p:blipFill>
        <p:spPr>
          <a:xfrm>
            <a:off x="6762825" y="2226850"/>
            <a:ext cx="1945625" cy="2222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Dining Experience Audit </a:t>
            </a:r>
            <a:endParaRPr sz="2400" b="1">
              <a:solidFill>
                <a:srgbClr val="FFFFFF"/>
              </a:solidFill>
              <a:latin typeface="Roboto"/>
              <a:ea typeface="Roboto"/>
              <a:cs typeface="Roboto"/>
              <a:sym typeface="Roboto"/>
            </a:endParaRPr>
          </a:p>
        </p:txBody>
      </p:sp>
      <p:sp>
        <p:nvSpPr>
          <p:cNvPr id="248" name="Google Shape;248;p33"/>
          <p:cNvSpPr txBox="1">
            <a:spLocks noGrp="1"/>
          </p:cNvSpPr>
          <p:nvPr>
            <p:ph type="body" idx="1"/>
          </p:nvPr>
        </p:nvSpPr>
        <p:spPr>
          <a:xfrm>
            <a:off x="311700" y="1152475"/>
            <a:ext cx="5448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Comprehensive Dining Experience Audit</a:t>
            </a:r>
            <a:endParaRPr b="1">
              <a:latin typeface="Roboto"/>
              <a:ea typeface="Roboto"/>
              <a:cs typeface="Roboto"/>
              <a:sym typeface="Roboto"/>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Production &amp; Culinary Practices</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Meal Assembly</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Tray / Table Presentation </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Tray / Dining Room Service</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Food Quality </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Safety</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SzPts val="1800"/>
              <a:buFont typeface="Roboto Light"/>
              <a:buAutoNum type="arabicPeriod"/>
            </a:pPr>
            <a:r>
              <a:rPr lang="en">
                <a:latin typeface="Roboto Light"/>
                <a:ea typeface="Roboto Light"/>
                <a:cs typeface="Roboto Light"/>
                <a:sym typeface="Roboto Light"/>
              </a:rPr>
              <a:t>Employee Training &amp; Performance Improvement</a:t>
            </a:r>
            <a:endParaRPr>
              <a:latin typeface="Roboto Light"/>
              <a:ea typeface="Roboto Light"/>
              <a:cs typeface="Roboto Light"/>
              <a:sym typeface="Roboto Light"/>
            </a:endParaRPr>
          </a:p>
          <a:p>
            <a:pPr marL="0" lvl="0" indent="0" algn="l" rtl="0">
              <a:lnSpc>
                <a:spcPct val="100000"/>
              </a:lnSpc>
              <a:spcBef>
                <a:spcPts val="1000"/>
              </a:spcBef>
              <a:spcAft>
                <a:spcPts val="0"/>
              </a:spcAft>
              <a:buNone/>
            </a:pPr>
            <a:endParaRPr>
              <a:latin typeface="Roboto"/>
              <a:ea typeface="Roboto"/>
              <a:cs typeface="Roboto"/>
              <a:sym typeface="Roboto"/>
            </a:endParaRPr>
          </a:p>
          <a:p>
            <a:pPr marL="0" lvl="0" indent="0" algn="l" rtl="0">
              <a:spcBef>
                <a:spcPts val="1000"/>
              </a:spcBef>
              <a:spcAft>
                <a:spcPts val="1600"/>
              </a:spcAft>
              <a:buNone/>
            </a:pPr>
            <a:endParaRPr/>
          </a:p>
        </p:txBody>
      </p:sp>
      <p:pic>
        <p:nvPicPr>
          <p:cNvPr id="249" name="Google Shape;249;p33"/>
          <p:cNvPicPr preferRelativeResize="0"/>
          <p:nvPr/>
        </p:nvPicPr>
        <p:blipFill>
          <a:blip r:embed="rId3">
            <a:alphaModFix/>
          </a:blip>
          <a:stretch>
            <a:fillRect/>
          </a:stretch>
        </p:blipFill>
        <p:spPr>
          <a:xfrm>
            <a:off x="5760175" y="1093325"/>
            <a:ext cx="2938325" cy="2919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p:nvPr/>
        </p:nvSpPr>
        <p:spPr>
          <a:xfrm>
            <a:off x="1323975" y="1181100"/>
            <a:ext cx="6715200" cy="199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800" b="1">
                <a:solidFill>
                  <a:srgbClr val="FFFFFF"/>
                </a:solidFill>
                <a:latin typeface="Roboto"/>
                <a:ea typeface="Roboto"/>
                <a:cs typeface="Roboto"/>
                <a:sym typeface="Roboto"/>
              </a:rPr>
              <a:t>Elevate the Dining Experience</a:t>
            </a:r>
            <a:endParaRPr sz="3600" b="1">
              <a:solidFill>
                <a:srgbClr val="FFFFFF"/>
              </a:solidFill>
              <a:latin typeface="Roboto"/>
              <a:ea typeface="Roboto"/>
              <a:cs typeface="Roboto"/>
              <a:sym typeface="Roboto"/>
            </a:endParaRPr>
          </a:p>
          <a:p>
            <a:pPr marL="0" lvl="0" indent="0" algn="ctr" rtl="0">
              <a:lnSpc>
                <a:spcPct val="100000"/>
              </a:lnSpc>
              <a:spcBef>
                <a:spcPts val="0"/>
              </a:spcBef>
              <a:spcAft>
                <a:spcPts val="0"/>
              </a:spcAft>
              <a:buNone/>
            </a:pPr>
            <a:r>
              <a:rPr lang="en" sz="2800" b="1">
                <a:solidFill>
                  <a:srgbClr val="FFFFFF"/>
                </a:solidFill>
                <a:latin typeface="Spectral"/>
                <a:ea typeface="Spectral"/>
                <a:cs typeface="Spectral"/>
                <a:sym typeface="Spectral"/>
              </a:rPr>
              <a:t>Don’t Lose Sight During COVID</a:t>
            </a:r>
            <a:endParaRPr sz="2800" b="1">
              <a:solidFill>
                <a:srgbClr val="FFFFFF"/>
              </a:solidFill>
              <a:latin typeface="Spectral"/>
              <a:ea typeface="Spectral"/>
              <a:cs typeface="Spectral"/>
              <a:sym typeface="Spectral"/>
            </a:endParaRPr>
          </a:p>
          <a:p>
            <a:pPr marL="0" lvl="0" indent="0" algn="ctr" rtl="0">
              <a:lnSpc>
                <a:spcPct val="100000"/>
              </a:lnSpc>
              <a:spcBef>
                <a:spcPts val="0"/>
              </a:spcBef>
              <a:spcAft>
                <a:spcPts val="0"/>
              </a:spcAft>
              <a:buNone/>
            </a:pPr>
            <a:endParaRPr sz="2800" b="1">
              <a:solidFill>
                <a:srgbClr val="FFFFFF"/>
              </a:solidFill>
              <a:latin typeface="Spectral"/>
              <a:ea typeface="Spectral"/>
              <a:cs typeface="Spectral"/>
              <a:sym typeface="Spectral"/>
            </a:endParaRPr>
          </a:p>
        </p:txBody>
      </p:sp>
      <p:sp>
        <p:nvSpPr>
          <p:cNvPr id="97" name="Google Shape;97;p16"/>
          <p:cNvSpPr txBox="1"/>
          <p:nvPr/>
        </p:nvSpPr>
        <p:spPr>
          <a:xfrm>
            <a:off x="1844775" y="2904300"/>
            <a:ext cx="5646900" cy="111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latin typeface="Roboto Light"/>
                <a:ea typeface="Roboto Light"/>
                <a:cs typeface="Roboto Light"/>
                <a:sym typeface="Roboto Light"/>
              </a:rPr>
              <a:t>Maria DeNicola, MS, RD, LD/N</a:t>
            </a:r>
            <a:endParaRPr sz="1600">
              <a:solidFill>
                <a:srgbClr val="FFFFFF"/>
              </a:solidFill>
              <a:latin typeface="Roboto Light"/>
              <a:ea typeface="Roboto Light"/>
              <a:cs typeface="Roboto Light"/>
              <a:sym typeface="Roboto Light"/>
            </a:endParaRPr>
          </a:p>
          <a:p>
            <a:pPr marL="0" lvl="0" indent="0" algn="ctr" rtl="0">
              <a:spcBef>
                <a:spcPts val="0"/>
              </a:spcBef>
              <a:spcAft>
                <a:spcPts val="0"/>
              </a:spcAft>
              <a:buNone/>
            </a:pPr>
            <a:r>
              <a:rPr lang="en" sz="1600">
                <a:solidFill>
                  <a:srgbClr val="FFFFFF"/>
                </a:solidFill>
                <a:latin typeface="Roboto Light"/>
                <a:ea typeface="Roboto Light"/>
                <a:cs typeface="Roboto Light"/>
                <a:sym typeface="Roboto Light"/>
              </a:rPr>
              <a:t>Business Solutions Specialist</a:t>
            </a:r>
            <a:endParaRPr sz="1600">
              <a:solidFill>
                <a:srgbClr val="FFFFFF"/>
              </a:solidFill>
              <a:latin typeface="Roboto Light"/>
              <a:ea typeface="Roboto Light"/>
              <a:cs typeface="Roboto Light"/>
              <a:sym typeface="Roboto Light"/>
            </a:endParaRPr>
          </a:p>
          <a:p>
            <a:pPr marL="0" lvl="0" indent="0" algn="ctr" rtl="0">
              <a:spcBef>
                <a:spcPts val="0"/>
              </a:spcBef>
              <a:spcAft>
                <a:spcPts val="0"/>
              </a:spcAft>
              <a:buNone/>
            </a:pPr>
            <a:r>
              <a:rPr lang="en" sz="1600">
                <a:solidFill>
                  <a:srgbClr val="FFFFFF"/>
                </a:solidFill>
                <a:latin typeface="Roboto Light"/>
                <a:ea typeface="Roboto Light"/>
                <a:cs typeface="Roboto Light"/>
                <a:sym typeface="Roboto Light"/>
              </a:rPr>
              <a:t>Gordon Food Service</a:t>
            </a:r>
            <a:endParaRPr sz="1600">
              <a:solidFill>
                <a:srgbClr val="FFFFFF"/>
              </a:solidFill>
              <a:latin typeface="Roboto Light"/>
              <a:ea typeface="Roboto Light"/>
              <a:cs typeface="Roboto Light"/>
              <a:sym typeface="Roboto Light"/>
            </a:endParaRPr>
          </a:p>
          <a:p>
            <a:pPr marL="0" lvl="0" indent="0" algn="ctr" rtl="0">
              <a:spcBef>
                <a:spcPts val="0"/>
              </a:spcBef>
              <a:spcAft>
                <a:spcPts val="0"/>
              </a:spcAft>
              <a:buNone/>
            </a:pPr>
            <a:r>
              <a:rPr lang="en" sz="1600">
                <a:solidFill>
                  <a:srgbClr val="FFFFFF"/>
                </a:solidFill>
                <a:latin typeface="Roboto Light"/>
                <a:ea typeface="Roboto Light"/>
                <a:cs typeface="Roboto Light"/>
                <a:sym typeface="Roboto Light"/>
              </a:rPr>
              <a:t>October 28, 2020</a:t>
            </a:r>
            <a:endParaRPr sz="1600">
              <a:solidFill>
                <a:srgbClr val="FFFFFF"/>
              </a:solidFill>
              <a:latin typeface="Roboto Light"/>
              <a:ea typeface="Roboto Light"/>
              <a:cs typeface="Roboto Light"/>
              <a:sym typeface="Roboto Light"/>
            </a:endParaRPr>
          </a:p>
          <a:p>
            <a:pPr marL="0" lvl="0" indent="0" algn="ctr" rtl="0">
              <a:spcBef>
                <a:spcPts val="0"/>
              </a:spcBef>
              <a:spcAft>
                <a:spcPts val="0"/>
              </a:spcAft>
              <a:buNone/>
            </a:pPr>
            <a:endParaRPr sz="1600">
              <a:solidFill>
                <a:srgbClr val="FFFFFF"/>
              </a:solidFill>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p:nvPr/>
        </p:nvSpPr>
        <p:spPr>
          <a:xfrm>
            <a:off x="1815000" y="726125"/>
            <a:ext cx="5508000" cy="2898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000"/>
              </a:spcBef>
              <a:spcAft>
                <a:spcPts val="0"/>
              </a:spcAft>
              <a:buNone/>
            </a:pPr>
            <a:r>
              <a:rPr lang="en" sz="2900" i="1" strike="sngStrike">
                <a:solidFill>
                  <a:srgbClr val="FFFFFF"/>
                </a:solidFill>
                <a:latin typeface="Spectral SemiBold"/>
                <a:ea typeface="Spectral SemiBold"/>
                <a:cs typeface="Spectral SemiBold"/>
                <a:sym typeface="Spectral SemiBold"/>
              </a:rPr>
              <a:t>In-Room</a:t>
            </a:r>
            <a:r>
              <a:rPr lang="en" sz="2900" i="1">
                <a:solidFill>
                  <a:srgbClr val="FFFFFF"/>
                </a:solidFill>
                <a:latin typeface="Spectral SemiBold"/>
                <a:ea typeface="Spectral SemiBold"/>
                <a:cs typeface="Spectral SemiBold"/>
                <a:sym typeface="Spectral SemiBold"/>
              </a:rPr>
              <a:t> </a:t>
            </a:r>
            <a:r>
              <a:rPr lang="en" sz="3100" i="1">
                <a:solidFill>
                  <a:srgbClr val="FFFFFF"/>
                </a:solidFill>
                <a:latin typeface="Spectral SemiBold"/>
                <a:ea typeface="Spectral SemiBold"/>
                <a:cs typeface="Spectral SemiBold"/>
                <a:sym typeface="Spectral SemiBold"/>
              </a:rPr>
              <a:t>“Room Service” </a:t>
            </a:r>
            <a:r>
              <a:rPr lang="en" sz="2900" i="1">
                <a:solidFill>
                  <a:srgbClr val="FFFFFF"/>
                </a:solidFill>
                <a:latin typeface="Spectral SemiBold"/>
                <a:ea typeface="Spectral SemiBold"/>
                <a:cs typeface="Spectral SemiBold"/>
                <a:sym typeface="Spectral SemiBold"/>
              </a:rPr>
              <a:t>Dining</a:t>
            </a:r>
            <a:endParaRPr sz="2700" i="1">
              <a:solidFill>
                <a:srgbClr val="FFFFFF"/>
              </a:solidFill>
              <a:latin typeface="Spectral SemiBold"/>
              <a:ea typeface="Spectral SemiBold"/>
              <a:cs typeface="Spectral SemiBold"/>
              <a:sym typeface="Spectral SemiBold"/>
            </a:endParaRPr>
          </a:p>
          <a:p>
            <a:pPr marL="0" lvl="0" indent="0" algn="ctr" rtl="0">
              <a:spcBef>
                <a:spcPts val="0"/>
              </a:spcBef>
              <a:spcAft>
                <a:spcPts val="0"/>
              </a:spcAft>
              <a:buNone/>
            </a:pPr>
            <a:endParaRPr sz="22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p:nvPr/>
        </p:nvSpPr>
        <p:spPr>
          <a:xfrm>
            <a:off x="6601750" y="989475"/>
            <a:ext cx="1878600" cy="1650300"/>
          </a:xfrm>
          <a:prstGeom prst="wedgeRoundRectCallout">
            <a:avLst>
              <a:gd name="adj1" fmla="val -36551"/>
              <a:gd name="adj2" fmla="val 60693"/>
              <a:gd name="adj3" fmla="val 0"/>
            </a:avLst>
          </a:prstGeom>
          <a:solidFill>
            <a:srgbClr val="FFF2CC"/>
          </a:solidFill>
          <a:ln w="28575" cap="flat" cmpd="sng">
            <a:solidFill>
              <a:srgbClr val="C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5"/>
          <p:cNvSpPr txBox="1"/>
          <p:nvPr/>
        </p:nvSpPr>
        <p:spPr>
          <a:xfrm>
            <a:off x="6585450" y="989475"/>
            <a:ext cx="1878600" cy="165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b="1">
                <a:solidFill>
                  <a:srgbClr val="C80000"/>
                </a:solidFill>
                <a:latin typeface="Roboto"/>
                <a:ea typeface="Roboto"/>
                <a:cs typeface="Roboto"/>
                <a:sym typeface="Roboto"/>
              </a:rPr>
              <a:t>Don’t let your guard down during COVID-19</a:t>
            </a:r>
            <a:endParaRPr sz="1800" b="1">
              <a:solidFill>
                <a:srgbClr val="C80000"/>
              </a:solidFill>
              <a:latin typeface="Roboto"/>
              <a:ea typeface="Roboto"/>
              <a:cs typeface="Roboto"/>
              <a:sym typeface="Roboto"/>
            </a:endParaRPr>
          </a:p>
        </p:txBody>
      </p:sp>
      <p:pic>
        <p:nvPicPr>
          <p:cNvPr id="261" name="Google Shape;261;p35"/>
          <p:cNvPicPr preferRelativeResize="0"/>
          <p:nvPr/>
        </p:nvPicPr>
        <p:blipFill>
          <a:blip r:embed="rId3">
            <a:alphaModFix/>
          </a:blip>
          <a:stretch>
            <a:fillRect/>
          </a:stretch>
        </p:blipFill>
        <p:spPr>
          <a:xfrm>
            <a:off x="847875" y="892600"/>
            <a:ext cx="2380391" cy="3594026"/>
          </a:xfrm>
          <a:prstGeom prst="rect">
            <a:avLst/>
          </a:prstGeom>
          <a:noFill/>
          <a:ln>
            <a:noFill/>
          </a:ln>
        </p:spPr>
      </p:pic>
      <p:pic>
        <p:nvPicPr>
          <p:cNvPr id="262" name="Google Shape;262;p35"/>
          <p:cNvPicPr preferRelativeResize="0"/>
          <p:nvPr/>
        </p:nvPicPr>
        <p:blipFill>
          <a:blip r:embed="rId4">
            <a:alphaModFix/>
          </a:blip>
          <a:stretch>
            <a:fillRect/>
          </a:stretch>
        </p:blipFill>
        <p:spPr>
          <a:xfrm>
            <a:off x="3684562" y="813657"/>
            <a:ext cx="2530937" cy="3594017"/>
          </a:xfrm>
          <a:prstGeom prst="rect">
            <a:avLst/>
          </a:prstGeom>
          <a:noFill/>
          <a:ln>
            <a:noFill/>
          </a:ln>
        </p:spPr>
      </p:pic>
      <p:sp>
        <p:nvSpPr>
          <p:cNvPr id="263" name="Google Shape;263;p35"/>
          <p:cNvSpPr txBox="1"/>
          <p:nvPr/>
        </p:nvSpPr>
        <p:spPr>
          <a:xfrm>
            <a:off x="3518550" y="4865200"/>
            <a:ext cx="1332000" cy="1359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900">
                <a:latin typeface="Roboto Light"/>
                <a:ea typeface="Roboto Light"/>
                <a:cs typeface="Roboto Light"/>
                <a:sym typeface="Roboto Light"/>
              </a:rPr>
              <a:t>Source: SuzyQ Carts</a:t>
            </a:r>
            <a:endParaRPr sz="900">
              <a:latin typeface="Roboto Light"/>
              <a:ea typeface="Roboto Light"/>
              <a:cs typeface="Roboto Light"/>
              <a:sym typeface="Roboto Light"/>
            </a:endParaRPr>
          </a:p>
        </p:txBody>
      </p:sp>
      <p:sp>
        <p:nvSpPr>
          <p:cNvPr id="264" name="Google Shape;264;p35"/>
          <p:cNvSpPr txBox="1"/>
          <p:nvPr/>
        </p:nvSpPr>
        <p:spPr>
          <a:xfrm>
            <a:off x="107475" y="92125"/>
            <a:ext cx="8582700" cy="47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ELEVATE THE DINING EXPERIENCE IN SENIOR LIVING</a:t>
            </a:r>
            <a:endParaRPr sz="2400" b="1">
              <a:solidFill>
                <a:srgbClr val="FFFFFF"/>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rgbClr val="FFFFFF"/>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sp>
        <p:nvSpPr>
          <p:cNvPr id="270" name="Google Shape;270;p36"/>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Choices</a:t>
            </a:r>
            <a:endParaRPr>
              <a:latin typeface="Roboto Light"/>
              <a:ea typeface="Roboto Light"/>
              <a:cs typeface="Roboto Light"/>
              <a:sym typeface="Roboto Light"/>
            </a:endParaRPr>
          </a:p>
          <a:p>
            <a:pPr marL="914400" lvl="1" indent="-342900" algn="l" rtl="0">
              <a:lnSpc>
                <a:spcPct val="100000"/>
              </a:lnSpc>
              <a:spcBef>
                <a:spcPts val="1000"/>
              </a:spcBef>
              <a:spcAft>
                <a:spcPts val="0"/>
              </a:spcAft>
              <a:buClr>
                <a:schemeClr val="dk2"/>
              </a:buClr>
              <a:buSzPts val="1800"/>
              <a:buFont typeface="Roboto Light"/>
              <a:buChar char="○"/>
            </a:pPr>
            <a:r>
              <a:rPr lang="en"/>
              <a:t>How many</a:t>
            </a:r>
            <a:endParaRPr/>
          </a:p>
          <a:p>
            <a:pPr marL="914400" lvl="1" indent="-317500" algn="l" rtl="0">
              <a:lnSpc>
                <a:spcPct val="100000"/>
              </a:lnSpc>
              <a:spcBef>
                <a:spcPts val="1000"/>
              </a:spcBef>
              <a:spcAft>
                <a:spcPts val="0"/>
              </a:spcAft>
              <a:buClr>
                <a:schemeClr val="dk1"/>
              </a:buClr>
              <a:buSzPts val="1400"/>
              <a:buChar char="○"/>
            </a:pPr>
            <a:r>
              <a:rPr lang="en"/>
              <a:t>Preferences obtained</a:t>
            </a:r>
            <a:endParaRPr/>
          </a:p>
          <a:p>
            <a:pPr marL="914400" lvl="1" indent="-317500" algn="l" rtl="0">
              <a:lnSpc>
                <a:spcPct val="100000"/>
              </a:lnSpc>
              <a:spcBef>
                <a:spcPts val="1000"/>
              </a:spcBef>
              <a:spcAft>
                <a:spcPts val="0"/>
              </a:spcAft>
              <a:buClr>
                <a:schemeClr val="dk1"/>
              </a:buClr>
              <a:buSzPts val="1400"/>
              <a:buChar char="○"/>
            </a:pPr>
            <a:r>
              <a:rPr lang="en"/>
              <a:t>Preferences adhered to</a:t>
            </a:r>
            <a:endParaRPr/>
          </a:p>
          <a:p>
            <a:pPr marL="914400" lvl="1" indent="-317500" algn="l" rtl="0">
              <a:lnSpc>
                <a:spcPct val="100000"/>
              </a:lnSpc>
              <a:spcBef>
                <a:spcPts val="1000"/>
              </a:spcBef>
              <a:spcAft>
                <a:spcPts val="1000"/>
              </a:spcAft>
              <a:buClr>
                <a:schemeClr val="dk1"/>
              </a:buClr>
              <a:buSzPts val="1400"/>
              <a:buChar char="○"/>
            </a:pPr>
            <a:r>
              <a:rPr lang="en"/>
              <a:t>Customization </a:t>
            </a:r>
            <a:endParaRPr/>
          </a:p>
        </p:txBody>
      </p:sp>
      <p:pic>
        <p:nvPicPr>
          <p:cNvPr id="271" name="Google Shape;271;p36"/>
          <p:cNvPicPr preferRelativeResize="0"/>
          <p:nvPr/>
        </p:nvPicPr>
        <p:blipFill>
          <a:blip r:embed="rId3">
            <a:alphaModFix/>
          </a:blip>
          <a:stretch>
            <a:fillRect/>
          </a:stretch>
        </p:blipFill>
        <p:spPr>
          <a:xfrm>
            <a:off x="4984825" y="1002463"/>
            <a:ext cx="3502975" cy="3481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rgbClr val="FFFFFF"/>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sp>
        <p:nvSpPr>
          <p:cNvPr id="277" name="Google Shape;277;p37"/>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b="1">
              <a:latin typeface="Roboto"/>
              <a:ea typeface="Roboto"/>
              <a:cs typeface="Roboto"/>
              <a:sym typeface="Roboto"/>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Menu</a:t>
            </a:r>
            <a:endParaRPr>
              <a:latin typeface="Roboto Light"/>
              <a:ea typeface="Roboto Light"/>
              <a:cs typeface="Roboto Light"/>
              <a:sym typeface="Roboto Light"/>
            </a:endParaRPr>
          </a:p>
          <a:p>
            <a:pPr marL="914400" lvl="1" indent="-317500" algn="l" rtl="0">
              <a:lnSpc>
                <a:spcPct val="100000"/>
              </a:lnSpc>
              <a:spcBef>
                <a:spcPts val="1000"/>
              </a:spcBef>
              <a:spcAft>
                <a:spcPts val="0"/>
              </a:spcAft>
              <a:buClr>
                <a:schemeClr val="dk1"/>
              </a:buClr>
              <a:buSzPts val="1400"/>
              <a:buFont typeface="Roboto Light"/>
              <a:buChar char="○"/>
            </a:pPr>
            <a:r>
              <a:rPr lang="en"/>
              <a:t>Appeal</a:t>
            </a:r>
            <a:endParaRPr/>
          </a:p>
          <a:p>
            <a:pPr marL="914400" lvl="1" indent="-317500" algn="l" rtl="0">
              <a:lnSpc>
                <a:spcPct val="100000"/>
              </a:lnSpc>
              <a:spcBef>
                <a:spcPts val="1000"/>
              </a:spcBef>
              <a:spcAft>
                <a:spcPts val="0"/>
              </a:spcAft>
              <a:buClr>
                <a:schemeClr val="dk1"/>
              </a:buClr>
              <a:buSzPts val="1400"/>
              <a:buChar char="○"/>
            </a:pPr>
            <a:r>
              <a:rPr lang="en"/>
              <a:t>Redundancy</a:t>
            </a:r>
            <a:endParaRPr/>
          </a:p>
          <a:p>
            <a:pPr marL="914400" lvl="1" indent="-317500" algn="l" rtl="0">
              <a:lnSpc>
                <a:spcPct val="100000"/>
              </a:lnSpc>
              <a:spcBef>
                <a:spcPts val="1000"/>
              </a:spcBef>
              <a:spcAft>
                <a:spcPts val="0"/>
              </a:spcAft>
              <a:buClr>
                <a:schemeClr val="dk1"/>
              </a:buClr>
              <a:buSzPts val="1400"/>
              <a:buChar char="○"/>
            </a:pPr>
            <a:r>
              <a:rPr lang="en"/>
              <a:t>Types of products / recipes used</a:t>
            </a:r>
            <a:endParaRPr/>
          </a:p>
          <a:p>
            <a:pPr marL="914400" lvl="1" indent="-317500" algn="l" rtl="0">
              <a:lnSpc>
                <a:spcPct val="100000"/>
              </a:lnSpc>
              <a:spcBef>
                <a:spcPts val="1000"/>
              </a:spcBef>
              <a:spcAft>
                <a:spcPts val="0"/>
              </a:spcAft>
              <a:buClr>
                <a:schemeClr val="dk1"/>
              </a:buClr>
              <a:buSzPts val="1400"/>
              <a:buChar char="○"/>
            </a:pPr>
            <a:r>
              <a:rPr lang="en"/>
              <a:t>Seasonal or special menu items</a:t>
            </a:r>
            <a:endParaRPr/>
          </a:p>
          <a:p>
            <a:pPr marL="457200" lvl="0" indent="0" algn="l" rtl="0">
              <a:lnSpc>
                <a:spcPct val="100000"/>
              </a:lnSpc>
              <a:spcBef>
                <a:spcPts val="1000"/>
              </a:spcBef>
              <a:spcAft>
                <a:spcPts val="1000"/>
              </a:spcAft>
              <a:buNone/>
            </a:pPr>
            <a:endParaRPr>
              <a:latin typeface="Roboto Light"/>
              <a:ea typeface="Roboto Light"/>
              <a:cs typeface="Roboto Light"/>
              <a:sym typeface="Roboto Light"/>
            </a:endParaRPr>
          </a:p>
        </p:txBody>
      </p:sp>
      <p:pic>
        <p:nvPicPr>
          <p:cNvPr id="278" name="Google Shape;278;p37"/>
          <p:cNvPicPr preferRelativeResize="0"/>
          <p:nvPr/>
        </p:nvPicPr>
        <p:blipFill>
          <a:blip r:embed="rId3">
            <a:alphaModFix/>
          </a:blip>
          <a:stretch>
            <a:fillRect/>
          </a:stretch>
        </p:blipFill>
        <p:spPr>
          <a:xfrm>
            <a:off x="4354200" y="1562938"/>
            <a:ext cx="4484999" cy="23605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rgbClr val="FFFFFF"/>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sp>
        <p:nvSpPr>
          <p:cNvPr id="284" name="Google Shape;284;p38"/>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Ordering Process</a:t>
            </a:r>
            <a:endParaRPr>
              <a:latin typeface="Roboto Light"/>
              <a:ea typeface="Roboto Light"/>
              <a:cs typeface="Roboto Light"/>
              <a:sym typeface="Roboto Light"/>
            </a:endParaRPr>
          </a:p>
          <a:p>
            <a:pPr marL="914400" lvl="1" indent="-342900" algn="l" rtl="0">
              <a:lnSpc>
                <a:spcPct val="100000"/>
              </a:lnSpc>
              <a:spcBef>
                <a:spcPts val="1000"/>
              </a:spcBef>
              <a:spcAft>
                <a:spcPts val="0"/>
              </a:spcAft>
              <a:buClr>
                <a:schemeClr val="dk2"/>
              </a:buClr>
              <a:buSzPts val="1800"/>
              <a:buFont typeface="Roboto Light"/>
              <a:buChar char="○"/>
            </a:pPr>
            <a:r>
              <a:rPr lang="en"/>
              <a:t>Advance ordering</a:t>
            </a:r>
            <a:endParaRPr/>
          </a:p>
          <a:p>
            <a:pPr marL="1371600" lvl="2" indent="-317500" algn="l" rtl="0">
              <a:lnSpc>
                <a:spcPct val="100000"/>
              </a:lnSpc>
              <a:spcBef>
                <a:spcPts val="1000"/>
              </a:spcBef>
              <a:spcAft>
                <a:spcPts val="0"/>
              </a:spcAft>
              <a:buClr>
                <a:schemeClr val="dk1"/>
              </a:buClr>
              <a:buSzPts val="1400"/>
              <a:buChar char="■"/>
            </a:pPr>
            <a:r>
              <a:rPr lang="en"/>
              <a:t>Opportunity to adjust order</a:t>
            </a:r>
            <a:endParaRPr/>
          </a:p>
          <a:p>
            <a:pPr marL="914400" lvl="1" indent="-317500" algn="l" rtl="0">
              <a:lnSpc>
                <a:spcPct val="100000"/>
              </a:lnSpc>
              <a:spcBef>
                <a:spcPts val="1000"/>
              </a:spcBef>
              <a:spcAft>
                <a:spcPts val="0"/>
              </a:spcAft>
              <a:buClr>
                <a:schemeClr val="dk1"/>
              </a:buClr>
              <a:buSzPts val="1400"/>
              <a:buChar char="○"/>
            </a:pPr>
            <a:r>
              <a:rPr lang="en"/>
              <a:t>Do residents / patients understand the process</a:t>
            </a:r>
            <a:endParaRPr/>
          </a:p>
          <a:p>
            <a:pPr marL="914400" lvl="1" indent="-317500" algn="l" rtl="0">
              <a:lnSpc>
                <a:spcPct val="100000"/>
              </a:lnSpc>
              <a:spcBef>
                <a:spcPts val="1000"/>
              </a:spcBef>
              <a:spcAft>
                <a:spcPts val="1000"/>
              </a:spcAft>
              <a:buClr>
                <a:schemeClr val="dk1"/>
              </a:buClr>
              <a:buSzPts val="1400"/>
              <a:buChar char="○"/>
            </a:pPr>
            <a:r>
              <a:rPr lang="en"/>
              <a:t>Ease</a:t>
            </a:r>
            <a:endParaRPr/>
          </a:p>
        </p:txBody>
      </p:sp>
      <p:pic>
        <p:nvPicPr>
          <p:cNvPr id="285" name="Google Shape;285;p38"/>
          <p:cNvPicPr preferRelativeResize="0"/>
          <p:nvPr/>
        </p:nvPicPr>
        <p:blipFill>
          <a:blip r:embed="rId3">
            <a:alphaModFix/>
          </a:blip>
          <a:stretch>
            <a:fillRect/>
          </a:stretch>
        </p:blipFill>
        <p:spPr>
          <a:xfrm>
            <a:off x="4354200" y="1846774"/>
            <a:ext cx="4257750" cy="23949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rgbClr val="FFFFFF"/>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sp>
        <p:nvSpPr>
          <p:cNvPr id="291" name="Google Shape;291;p39"/>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Delivery / Service</a:t>
            </a:r>
            <a:endParaRPr>
              <a:latin typeface="Roboto Light"/>
              <a:ea typeface="Roboto Light"/>
              <a:cs typeface="Roboto Light"/>
              <a:sym typeface="Roboto Light"/>
            </a:endParaRPr>
          </a:p>
          <a:p>
            <a:pPr marL="914400" lvl="1" indent="-342900" algn="l" rtl="0">
              <a:lnSpc>
                <a:spcPct val="100000"/>
              </a:lnSpc>
              <a:spcBef>
                <a:spcPts val="1000"/>
              </a:spcBef>
              <a:spcAft>
                <a:spcPts val="0"/>
              </a:spcAft>
              <a:buClr>
                <a:schemeClr val="dk2"/>
              </a:buClr>
              <a:buSzPts val="1800"/>
              <a:buFont typeface="Roboto Light"/>
              <a:buChar char="○"/>
            </a:pPr>
            <a:r>
              <a:rPr lang="en"/>
              <a:t>Food covered</a:t>
            </a:r>
            <a:endParaRPr/>
          </a:p>
          <a:p>
            <a:pPr marL="914400" lvl="1" indent="-317500" algn="l" rtl="0">
              <a:lnSpc>
                <a:spcPct val="100000"/>
              </a:lnSpc>
              <a:spcBef>
                <a:spcPts val="1000"/>
              </a:spcBef>
              <a:spcAft>
                <a:spcPts val="0"/>
              </a:spcAft>
              <a:buClr>
                <a:schemeClr val="dk1"/>
              </a:buClr>
              <a:buSzPts val="1400"/>
              <a:buChar char="○"/>
            </a:pPr>
            <a:r>
              <a:rPr lang="en"/>
              <a:t>Condition of carts</a:t>
            </a:r>
            <a:endParaRPr/>
          </a:p>
          <a:p>
            <a:pPr marL="914400" lvl="1" indent="-317500" algn="l" rtl="0">
              <a:lnSpc>
                <a:spcPct val="100000"/>
              </a:lnSpc>
              <a:spcBef>
                <a:spcPts val="1000"/>
              </a:spcBef>
              <a:spcAft>
                <a:spcPts val="0"/>
              </a:spcAft>
              <a:buClr>
                <a:schemeClr val="dk1"/>
              </a:buClr>
              <a:buSzPts val="1400"/>
              <a:buChar char="○"/>
            </a:pPr>
            <a:r>
              <a:rPr lang="en"/>
              <a:t>In-room interaction</a:t>
            </a:r>
            <a:endParaRPr/>
          </a:p>
          <a:p>
            <a:pPr marL="914400" lvl="1" indent="-317500" algn="l" rtl="0">
              <a:lnSpc>
                <a:spcPct val="100000"/>
              </a:lnSpc>
              <a:spcBef>
                <a:spcPts val="1000"/>
              </a:spcBef>
              <a:spcAft>
                <a:spcPts val="1000"/>
              </a:spcAft>
              <a:buClr>
                <a:schemeClr val="dk1"/>
              </a:buClr>
              <a:buSzPts val="1400"/>
              <a:buChar char="○"/>
            </a:pPr>
            <a:r>
              <a:rPr lang="en"/>
              <a:t>Assistance with meal</a:t>
            </a:r>
            <a:endParaRPr/>
          </a:p>
        </p:txBody>
      </p:sp>
      <p:pic>
        <p:nvPicPr>
          <p:cNvPr id="292" name="Google Shape;292;p39"/>
          <p:cNvPicPr preferRelativeResize="0"/>
          <p:nvPr/>
        </p:nvPicPr>
        <p:blipFill>
          <a:blip r:embed="rId3">
            <a:alphaModFix/>
          </a:blip>
          <a:stretch>
            <a:fillRect/>
          </a:stretch>
        </p:blipFill>
        <p:spPr>
          <a:xfrm>
            <a:off x="4168000" y="1667675"/>
            <a:ext cx="4484999" cy="23605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p:nvPr/>
        </p:nvSpPr>
        <p:spPr>
          <a:xfrm>
            <a:off x="1323975" y="681675"/>
            <a:ext cx="6715200" cy="2280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800" b="1" i="1">
                <a:solidFill>
                  <a:srgbClr val="FFFFFF"/>
                </a:solidFill>
                <a:latin typeface="Spectral"/>
                <a:ea typeface="Spectral"/>
                <a:cs typeface="Spectral"/>
                <a:sym typeface="Spectral"/>
              </a:rPr>
              <a:t>Creating the Dining Experience Your Residents Crave</a:t>
            </a:r>
            <a:endParaRPr sz="3600" b="1" i="1">
              <a:solidFill>
                <a:srgbClr val="FFFFFF"/>
              </a:solidFill>
              <a:latin typeface="Spectral"/>
              <a:ea typeface="Spectral"/>
              <a:cs typeface="Spectral"/>
              <a:sym typeface="Spectral"/>
            </a:endParaRPr>
          </a:p>
          <a:p>
            <a:pPr marL="0" lvl="0" indent="0" algn="ctr" rtl="0">
              <a:lnSpc>
                <a:spcPct val="100000"/>
              </a:lnSpc>
              <a:spcBef>
                <a:spcPts val="0"/>
              </a:spcBef>
              <a:spcAft>
                <a:spcPts val="0"/>
              </a:spcAft>
              <a:buNone/>
            </a:pPr>
            <a:r>
              <a:rPr lang="en" sz="2800" b="1" i="1">
                <a:solidFill>
                  <a:srgbClr val="FFFFFF"/>
                </a:solidFill>
                <a:latin typeface="Spectral"/>
                <a:ea typeface="Spectral"/>
                <a:cs typeface="Spectral"/>
                <a:sym typeface="Spectral"/>
              </a:rPr>
              <a:t>Amid COVID-19</a:t>
            </a:r>
            <a:endParaRPr sz="2800" b="1" i="1">
              <a:solidFill>
                <a:srgbClr val="FFFFFF"/>
              </a:solidFill>
              <a:latin typeface="Spectral"/>
              <a:ea typeface="Spectral"/>
              <a:cs typeface="Spectral"/>
              <a:sym typeface="Spectr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latin typeface="Roboto"/>
              <a:ea typeface="Roboto"/>
              <a:cs typeface="Roboto"/>
              <a:sym typeface="Roboto"/>
            </a:endParaRPr>
          </a:p>
        </p:txBody>
      </p:sp>
      <p:sp>
        <p:nvSpPr>
          <p:cNvPr id="303" name="Google Shape;303;p41"/>
          <p:cNvSpPr txBox="1">
            <a:spLocks noGrp="1"/>
          </p:cNvSpPr>
          <p:nvPr>
            <p:ph type="body" idx="1"/>
          </p:nvPr>
        </p:nvSpPr>
        <p:spPr>
          <a:xfrm>
            <a:off x="311700" y="1152475"/>
            <a:ext cx="3071700" cy="34164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300"/>
              </a:spcBef>
              <a:spcAft>
                <a:spcPts val="0"/>
              </a:spcAft>
              <a:buClr>
                <a:srgbClr val="505050"/>
              </a:buClr>
              <a:buSzPts val="1600"/>
              <a:buFont typeface="Roboto"/>
              <a:buChar char="●"/>
            </a:pPr>
            <a:r>
              <a:rPr lang="en" sz="1600">
                <a:solidFill>
                  <a:srgbClr val="505050"/>
                </a:solidFill>
                <a:highlight>
                  <a:schemeClr val="lt1"/>
                </a:highlight>
                <a:latin typeface="Roboto"/>
                <a:ea typeface="Roboto"/>
                <a:cs typeface="Roboto"/>
                <a:sym typeface="Roboto"/>
              </a:rPr>
              <a:t>Key Points</a:t>
            </a:r>
            <a:endParaRPr sz="1600">
              <a:solidFill>
                <a:srgbClr val="505050"/>
              </a:solidFill>
              <a:highlight>
                <a:schemeClr val="lt1"/>
              </a:highlight>
              <a:latin typeface="Roboto"/>
              <a:ea typeface="Roboto"/>
              <a:cs typeface="Roboto"/>
              <a:sym typeface="Roboto"/>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Food As Medicine</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Hot Food Hot / Cold Food Cold</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First Bite Is With the Eyes</a:t>
            </a:r>
            <a:endParaRPr sz="1200">
              <a:solidFill>
                <a:srgbClr val="505050"/>
              </a:solidFill>
              <a:highlight>
                <a:schemeClr val="lt1"/>
              </a:highlight>
            </a:endParaRPr>
          </a:p>
          <a:p>
            <a:pPr marL="457200" lvl="0" indent="-330200" algn="l" rtl="0">
              <a:lnSpc>
                <a:spcPct val="115000"/>
              </a:lnSpc>
              <a:spcBef>
                <a:spcPts val="800"/>
              </a:spcBef>
              <a:spcAft>
                <a:spcPts val="0"/>
              </a:spcAft>
              <a:buClr>
                <a:srgbClr val="505050"/>
              </a:buClr>
              <a:buSzPts val="1600"/>
              <a:buFont typeface="Roboto"/>
              <a:buChar char="●"/>
            </a:pPr>
            <a:r>
              <a:rPr lang="en" sz="1600">
                <a:solidFill>
                  <a:srgbClr val="505050"/>
                </a:solidFill>
                <a:highlight>
                  <a:schemeClr val="lt1"/>
                </a:highlight>
                <a:latin typeface="Roboto"/>
                <a:ea typeface="Roboto"/>
                <a:cs typeface="Roboto"/>
                <a:sym typeface="Roboto"/>
              </a:rPr>
              <a:t>“Elevate” Strategies</a:t>
            </a:r>
            <a:endParaRPr sz="1600">
              <a:solidFill>
                <a:srgbClr val="505050"/>
              </a:solidFill>
              <a:highlight>
                <a:schemeClr val="lt1"/>
              </a:highlight>
              <a:latin typeface="Roboto"/>
              <a:ea typeface="Roboto"/>
              <a:cs typeface="Roboto"/>
              <a:sym typeface="Roboto"/>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Visual appeal</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Versatile, “elevated” menu ideas</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Menu trends </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Community / Staff meals</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Food transport</a:t>
            </a:r>
            <a:endParaRPr sz="1200">
              <a:solidFill>
                <a:srgbClr val="505050"/>
              </a:solidFill>
              <a:highlight>
                <a:schemeClr val="lt1"/>
              </a:highlight>
            </a:endParaRPr>
          </a:p>
          <a:p>
            <a:pPr marL="914400" lvl="1" indent="-304800" algn="l" rtl="0">
              <a:lnSpc>
                <a:spcPct val="100000"/>
              </a:lnSpc>
              <a:spcBef>
                <a:spcPts val="300"/>
              </a:spcBef>
              <a:spcAft>
                <a:spcPts val="0"/>
              </a:spcAft>
              <a:buClr>
                <a:srgbClr val="505050"/>
              </a:buClr>
              <a:buSzPts val="1200"/>
              <a:buChar char="○"/>
            </a:pPr>
            <a:r>
              <a:rPr lang="en" sz="1200">
                <a:solidFill>
                  <a:srgbClr val="505050"/>
                </a:solidFill>
                <a:highlight>
                  <a:schemeClr val="lt1"/>
                </a:highlight>
              </a:rPr>
              <a:t>Fun with Happy Hour</a:t>
            </a:r>
            <a:endParaRPr sz="1200">
              <a:solidFill>
                <a:srgbClr val="505050"/>
              </a:solidFill>
              <a:highlight>
                <a:schemeClr val="lt1"/>
              </a:highlight>
            </a:endParaRPr>
          </a:p>
          <a:p>
            <a:pPr marL="0" lvl="0" indent="0" algn="l" rtl="0">
              <a:lnSpc>
                <a:spcPct val="100000"/>
              </a:lnSpc>
              <a:spcBef>
                <a:spcPts val="300"/>
              </a:spcBef>
              <a:spcAft>
                <a:spcPts val="0"/>
              </a:spcAft>
              <a:buNone/>
            </a:pPr>
            <a:endParaRPr sz="1200">
              <a:solidFill>
                <a:srgbClr val="505050"/>
              </a:solidFill>
              <a:highlight>
                <a:schemeClr val="lt1"/>
              </a:highlight>
            </a:endParaRPr>
          </a:p>
        </p:txBody>
      </p:sp>
      <p:pic>
        <p:nvPicPr>
          <p:cNvPr id="304" name="Google Shape;304;p41"/>
          <p:cNvPicPr preferRelativeResize="0"/>
          <p:nvPr/>
        </p:nvPicPr>
        <p:blipFill rotWithShape="1">
          <a:blip r:embed="rId3">
            <a:alphaModFix/>
          </a:blip>
          <a:srcRect t="4852" r="4689"/>
          <a:stretch/>
        </p:blipFill>
        <p:spPr>
          <a:xfrm>
            <a:off x="6182950" y="981637"/>
            <a:ext cx="2646801" cy="3523121"/>
          </a:xfrm>
          <a:prstGeom prst="rect">
            <a:avLst/>
          </a:prstGeom>
          <a:noFill/>
          <a:ln>
            <a:noFill/>
          </a:ln>
        </p:spPr>
      </p:pic>
      <p:pic>
        <p:nvPicPr>
          <p:cNvPr id="305" name="Google Shape;305;p41"/>
          <p:cNvPicPr preferRelativeResize="0"/>
          <p:nvPr/>
        </p:nvPicPr>
        <p:blipFill rotWithShape="1">
          <a:blip r:embed="rId4">
            <a:alphaModFix/>
          </a:blip>
          <a:srcRect t="15541" b="8758"/>
          <a:stretch/>
        </p:blipFill>
        <p:spPr>
          <a:xfrm>
            <a:off x="3309850" y="1524913"/>
            <a:ext cx="2646801" cy="2671502"/>
          </a:xfrm>
          <a:prstGeom prst="rect">
            <a:avLst/>
          </a:prstGeom>
          <a:noFill/>
          <a:ln>
            <a:noFill/>
          </a:ln>
        </p:spPr>
      </p:pic>
      <p:sp>
        <p:nvSpPr>
          <p:cNvPr id="306" name="Google Shape;306;p41"/>
          <p:cNvSpPr txBox="1"/>
          <p:nvPr/>
        </p:nvSpPr>
        <p:spPr>
          <a:xfrm>
            <a:off x="320750" y="81000"/>
            <a:ext cx="77154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bg1"/>
                </a:solidFill>
                <a:latin typeface="Roboto"/>
                <a:ea typeface="Roboto"/>
                <a:cs typeface="Roboto"/>
                <a:sym typeface="Roboto"/>
              </a:rPr>
              <a:t>Consider the following key points &amp; strategies</a:t>
            </a:r>
            <a:endParaRPr sz="2400" b="1" dirty="0">
              <a:solidFill>
                <a:schemeClr val="bg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Visual Appeal</a:t>
            </a:r>
            <a:endParaRPr sz="2400" b="1">
              <a:solidFill>
                <a:srgbClr val="FFFFFF"/>
              </a:solidFill>
              <a:latin typeface="Roboto"/>
              <a:ea typeface="Roboto"/>
              <a:cs typeface="Roboto"/>
              <a:sym typeface="Roboto"/>
            </a:endParaRPr>
          </a:p>
        </p:txBody>
      </p:sp>
      <p:sp>
        <p:nvSpPr>
          <p:cNvPr id="312" name="Google Shape;312;p42"/>
          <p:cNvSpPr txBox="1">
            <a:spLocks noGrp="1"/>
          </p:cNvSpPr>
          <p:nvPr>
            <p:ph type="body" idx="1"/>
          </p:nvPr>
        </p:nvSpPr>
        <p:spPr>
          <a:xfrm>
            <a:off x="623400" y="1034994"/>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rgbClr val="505050"/>
              </a:buClr>
              <a:buSzPts val="1800"/>
              <a:buFont typeface="Roboto"/>
              <a:buChar char="●"/>
            </a:pPr>
            <a:r>
              <a:rPr lang="en">
                <a:solidFill>
                  <a:srgbClr val="505050"/>
                </a:solidFill>
                <a:highlight>
                  <a:schemeClr val="lt1"/>
                </a:highlight>
                <a:latin typeface="Roboto"/>
                <a:ea typeface="Roboto"/>
                <a:cs typeface="Roboto"/>
                <a:sym typeface="Roboto"/>
              </a:rPr>
              <a:t>Importance of using real dinnerware whenever possible</a:t>
            </a:r>
            <a:endParaRPr>
              <a:solidFill>
                <a:srgbClr val="505050"/>
              </a:solidFill>
              <a:highlight>
                <a:schemeClr val="lt1"/>
              </a:highlight>
              <a:latin typeface="Roboto"/>
              <a:ea typeface="Roboto"/>
              <a:cs typeface="Roboto"/>
              <a:sym typeface="Roboto"/>
            </a:endParaRPr>
          </a:p>
          <a:p>
            <a:pPr marL="914400" lvl="1" indent="-342900" algn="l" rtl="0">
              <a:lnSpc>
                <a:spcPct val="100000"/>
              </a:lnSpc>
              <a:spcBef>
                <a:spcPts val="1000"/>
              </a:spcBef>
              <a:spcAft>
                <a:spcPts val="0"/>
              </a:spcAft>
              <a:buClr>
                <a:srgbClr val="505050"/>
              </a:buClr>
              <a:buSzPts val="1800"/>
              <a:buFont typeface="Roboto"/>
              <a:buChar char="○"/>
            </a:pPr>
            <a:r>
              <a:rPr lang="en" sz="1800">
                <a:solidFill>
                  <a:srgbClr val="505050"/>
                </a:solidFill>
                <a:highlight>
                  <a:schemeClr val="lt1"/>
                </a:highlight>
                <a:latin typeface="Roboto"/>
                <a:ea typeface="Roboto"/>
                <a:cs typeface="Roboto"/>
                <a:sym typeface="Roboto"/>
              </a:rPr>
              <a:t>CDC says regular washing/sanitizing is effective methods of cleaning to protect against COVID-19</a:t>
            </a:r>
            <a:endParaRPr sz="1800">
              <a:solidFill>
                <a:srgbClr val="505050"/>
              </a:solidFill>
              <a:highlight>
                <a:schemeClr val="lt1"/>
              </a:highlight>
              <a:latin typeface="Roboto"/>
              <a:ea typeface="Roboto"/>
              <a:cs typeface="Roboto"/>
              <a:sym typeface="Roboto"/>
            </a:endParaRPr>
          </a:p>
          <a:p>
            <a:pPr marL="457200" lvl="0" indent="-342900" algn="l" rtl="0">
              <a:lnSpc>
                <a:spcPct val="100000"/>
              </a:lnSpc>
              <a:spcBef>
                <a:spcPts val="1000"/>
              </a:spcBef>
              <a:spcAft>
                <a:spcPts val="0"/>
              </a:spcAft>
              <a:buClr>
                <a:srgbClr val="505050"/>
              </a:buClr>
              <a:buSzPts val="1800"/>
              <a:buFont typeface="Roboto"/>
              <a:buChar char="●"/>
            </a:pPr>
            <a:r>
              <a:rPr lang="en">
                <a:solidFill>
                  <a:srgbClr val="505050"/>
                </a:solidFill>
                <a:highlight>
                  <a:schemeClr val="lt1"/>
                </a:highlight>
                <a:latin typeface="Roboto"/>
                <a:ea typeface="Roboto"/>
                <a:cs typeface="Roboto"/>
                <a:sym typeface="Roboto"/>
              </a:rPr>
              <a:t>Examples of nicer-looking disposables</a:t>
            </a:r>
            <a:endParaRPr>
              <a:solidFill>
                <a:srgbClr val="505050"/>
              </a:solidFill>
              <a:highlight>
                <a:schemeClr val="lt1"/>
              </a:highlight>
              <a:latin typeface="Roboto"/>
              <a:ea typeface="Roboto"/>
              <a:cs typeface="Roboto"/>
              <a:sym typeface="Roboto"/>
            </a:endParaRPr>
          </a:p>
          <a:p>
            <a:pPr marL="457200" lvl="0" indent="-342900" algn="l" rtl="0">
              <a:lnSpc>
                <a:spcPct val="100000"/>
              </a:lnSpc>
              <a:spcBef>
                <a:spcPts val="1000"/>
              </a:spcBef>
              <a:spcAft>
                <a:spcPts val="0"/>
              </a:spcAft>
              <a:buClr>
                <a:srgbClr val="505050"/>
              </a:buClr>
              <a:buSzPts val="1800"/>
              <a:buFont typeface="Roboto"/>
              <a:buChar char="●"/>
            </a:pPr>
            <a:r>
              <a:rPr lang="en">
                <a:solidFill>
                  <a:srgbClr val="505050"/>
                </a:solidFill>
                <a:highlight>
                  <a:schemeClr val="lt1"/>
                </a:highlight>
                <a:latin typeface="Roboto"/>
                <a:ea typeface="Roboto"/>
                <a:cs typeface="Roboto"/>
                <a:sym typeface="Roboto"/>
              </a:rPr>
              <a:t>“Extra special touches on tray</a:t>
            </a:r>
            <a:endParaRPr>
              <a:solidFill>
                <a:srgbClr val="505050"/>
              </a:solidFill>
              <a:highlight>
                <a:schemeClr val="lt1"/>
              </a:highlight>
              <a:latin typeface="Roboto"/>
              <a:ea typeface="Roboto"/>
              <a:cs typeface="Roboto"/>
              <a:sym typeface="Roboto"/>
            </a:endParaRPr>
          </a:p>
          <a:p>
            <a:pPr marL="914400" lvl="1" indent="-342900" algn="l" rtl="0">
              <a:lnSpc>
                <a:spcPct val="100000"/>
              </a:lnSpc>
              <a:spcBef>
                <a:spcPts val="1000"/>
              </a:spcBef>
              <a:spcAft>
                <a:spcPts val="0"/>
              </a:spcAft>
              <a:buClr>
                <a:srgbClr val="505050"/>
              </a:buClr>
              <a:buSzPts val="1800"/>
              <a:buFont typeface="Roboto"/>
              <a:buChar char="○"/>
            </a:pPr>
            <a:r>
              <a:rPr lang="en" sz="1800">
                <a:solidFill>
                  <a:srgbClr val="505050"/>
                </a:solidFill>
                <a:highlight>
                  <a:schemeClr val="lt1"/>
                </a:highlight>
                <a:latin typeface="Roboto"/>
                <a:ea typeface="Roboto"/>
                <a:cs typeface="Roboto"/>
                <a:sym typeface="Roboto"/>
              </a:rPr>
              <a:t>Scented towelettes</a:t>
            </a:r>
            <a:endParaRPr sz="1800">
              <a:solidFill>
                <a:srgbClr val="505050"/>
              </a:solidFill>
              <a:highlight>
                <a:schemeClr val="lt1"/>
              </a:highlight>
              <a:latin typeface="Roboto"/>
              <a:ea typeface="Roboto"/>
              <a:cs typeface="Roboto"/>
              <a:sym typeface="Roboto"/>
            </a:endParaRPr>
          </a:p>
          <a:p>
            <a:pPr marL="914400" lvl="1" indent="-342900" algn="l" rtl="0">
              <a:lnSpc>
                <a:spcPct val="100000"/>
              </a:lnSpc>
              <a:spcBef>
                <a:spcPts val="1000"/>
              </a:spcBef>
              <a:spcAft>
                <a:spcPts val="0"/>
              </a:spcAft>
              <a:buClr>
                <a:srgbClr val="505050"/>
              </a:buClr>
              <a:buSzPts val="1800"/>
              <a:buFont typeface="Roboto"/>
              <a:buChar char="○"/>
            </a:pPr>
            <a:r>
              <a:rPr lang="en" sz="1800">
                <a:solidFill>
                  <a:srgbClr val="505050"/>
                </a:solidFill>
                <a:highlight>
                  <a:schemeClr val="lt1"/>
                </a:highlight>
                <a:latin typeface="Roboto"/>
                <a:ea typeface="Roboto"/>
                <a:cs typeface="Roboto"/>
                <a:sym typeface="Roboto"/>
              </a:rPr>
              <a:t>Sanitizable, re-usable, “pretty” placemats</a:t>
            </a:r>
            <a:endParaRPr sz="1800">
              <a:solidFill>
                <a:srgbClr val="505050"/>
              </a:solidFill>
              <a:highlight>
                <a:schemeClr val="lt1"/>
              </a:highlight>
              <a:latin typeface="Roboto"/>
              <a:ea typeface="Roboto"/>
              <a:cs typeface="Roboto"/>
              <a:sym typeface="Roboto"/>
            </a:endParaRPr>
          </a:p>
          <a:p>
            <a:pPr marL="0" lvl="0" indent="0" algn="l" rtl="0">
              <a:lnSpc>
                <a:spcPct val="100000"/>
              </a:lnSpc>
              <a:spcBef>
                <a:spcPts val="100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Visual Appeal</a:t>
            </a:r>
            <a:endParaRPr sz="2400" b="1">
              <a:solidFill>
                <a:srgbClr val="FFFFFF"/>
              </a:solidFill>
              <a:latin typeface="Roboto"/>
              <a:ea typeface="Roboto"/>
              <a:cs typeface="Roboto"/>
              <a:sym typeface="Roboto"/>
            </a:endParaRPr>
          </a:p>
        </p:txBody>
      </p:sp>
      <p:sp>
        <p:nvSpPr>
          <p:cNvPr id="318" name="Google Shape;318;p43"/>
          <p:cNvSpPr txBox="1">
            <a:spLocks noGrp="1"/>
          </p:cNvSpPr>
          <p:nvPr>
            <p:ph type="body" idx="1"/>
          </p:nvPr>
        </p:nvSpPr>
        <p:spPr>
          <a:xfrm>
            <a:off x="259350" y="1142350"/>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rgbClr val="505050"/>
              </a:buClr>
              <a:buSzPts val="1800"/>
              <a:buFont typeface="Roboto"/>
              <a:buChar char="●"/>
            </a:pPr>
            <a:r>
              <a:rPr lang="en" dirty="0">
                <a:solidFill>
                  <a:srgbClr val="505050"/>
                </a:solidFill>
                <a:highlight>
                  <a:schemeClr val="lt1"/>
                </a:highlight>
                <a:latin typeface="Roboto"/>
                <a:ea typeface="Roboto"/>
                <a:cs typeface="Roboto"/>
                <a:sym typeface="Roboto"/>
              </a:rPr>
              <a:t>Visual </a:t>
            </a:r>
            <a:r>
              <a:rPr lang="en" dirty="0" smtClean="0">
                <a:solidFill>
                  <a:srgbClr val="505050"/>
                </a:solidFill>
                <a:highlight>
                  <a:schemeClr val="lt1"/>
                </a:highlight>
                <a:latin typeface="Roboto"/>
                <a:ea typeface="Roboto"/>
                <a:cs typeface="Roboto"/>
                <a:sym typeface="Roboto"/>
              </a:rPr>
              <a:t>appeal</a:t>
            </a:r>
            <a:r>
              <a:rPr lang="en-US" dirty="0" smtClean="0">
                <a:solidFill>
                  <a:srgbClr val="505050"/>
                </a:solidFill>
                <a:highlight>
                  <a:schemeClr val="lt1"/>
                </a:highlight>
                <a:latin typeface="Roboto"/>
                <a:ea typeface="Roboto"/>
                <a:cs typeface="Roboto"/>
                <a:sym typeface="Roboto"/>
              </a:rPr>
              <a:t> of Food</a:t>
            </a:r>
            <a:endParaRPr dirty="0">
              <a:solidFill>
                <a:srgbClr val="505050"/>
              </a:solidFill>
              <a:highlight>
                <a:schemeClr val="lt1"/>
              </a:highlight>
              <a:latin typeface="Roboto"/>
              <a:ea typeface="Roboto"/>
              <a:cs typeface="Roboto"/>
              <a:sym typeface="Roboto"/>
            </a:endParaRPr>
          </a:p>
          <a:p>
            <a:pPr marL="914400" lvl="1" indent="-342900" algn="l" rtl="0">
              <a:lnSpc>
                <a:spcPct val="100000"/>
              </a:lnSpc>
              <a:spcBef>
                <a:spcPts val="1000"/>
              </a:spcBef>
              <a:spcAft>
                <a:spcPts val="0"/>
              </a:spcAft>
              <a:buClr>
                <a:srgbClr val="505050"/>
              </a:buClr>
              <a:buSzPts val="1800"/>
              <a:buFont typeface="Roboto"/>
              <a:buChar char="○"/>
            </a:pPr>
            <a:r>
              <a:rPr lang="en" sz="1800" dirty="0">
                <a:solidFill>
                  <a:srgbClr val="505050"/>
                </a:solidFill>
                <a:highlight>
                  <a:schemeClr val="lt1"/>
                </a:highlight>
                <a:latin typeface="Roboto"/>
                <a:ea typeface="Roboto"/>
                <a:cs typeface="Roboto"/>
                <a:sym typeface="Roboto"/>
              </a:rPr>
              <a:t>Plating</a:t>
            </a:r>
            <a:endParaRPr sz="1800" dirty="0">
              <a:solidFill>
                <a:srgbClr val="505050"/>
              </a:solidFill>
              <a:highlight>
                <a:schemeClr val="lt1"/>
              </a:highlight>
              <a:latin typeface="Roboto"/>
              <a:ea typeface="Roboto"/>
              <a:cs typeface="Roboto"/>
              <a:sym typeface="Roboto"/>
            </a:endParaRPr>
          </a:p>
          <a:p>
            <a:pPr marL="914400" lvl="1" indent="-342900" algn="l" rtl="0">
              <a:lnSpc>
                <a:spcPct val="100000"/>
              </a:lnSpc>
              <a:spcBef>
                <a:spcPts val="1000"/>
              </a:spcBef>
              <a:spcAft>
                <a:spcPts val="0"/>
              </a:spcAft>
              <a:buClr>
                <a:srgbClr val="505050"/>
              </a:buClr>
              <a:buSzPts val="1800"/>
              <a:buFont typeface="Roboto"/>
              <a:buChar char="○"/>
            </a:pPr>
            <a:r>
              <a:rPr lang="en" sz="1800" dirty="0">
                <a:solidFill>
                  <a:srgbClr val="505050"/>
                </a:solidFill>
                <a:highlight>
                  <a:schemeClr val="lt1"/>
                </a:highlight>
                <a:latin typeface="Roboto"/>
                <a:ea typeface="Roboto"/>
                <a:cs typeface="Roboto"/>
                <a:sym typeface="Roboto"/>
              </a:rPr>
              <a:t>Color Contrasting </a:t>
            </a:r>
            <a:endParaRPr sz="1800" dirty="0">
              <a:solidFill>
                <a:srgbClr val="505050"/>
              </a:solidFill>
              <a:highlight>
                <a:schemeClr val="lt1"/>
              </a:highlight>
              <a:latin typeface="Roboto"/>
              <a:ea typeface="Roboto"/>
              <a:cs typeface="Roboto"/>
              <a:sym typeface="Roboto"/>
            </a:endParaRPr>
          </a:p>
          <a:p>
            <a:pPr marL="1371600" lvl="2" indent="-342900" algn="l" rtl="0">
              <a:lnSpc>
                <a:spcPct val="100000"/>
              </a:lnSpc>
              <a:spcBef>
                <a:spcPts val="1000"/>
              </a:spcBef>
              <a:spcAft>
                <a:spcPts val="0"/>
              </a:spcAft>
              <a:buClr>
                <a:srgbClr val="505050"/>
              </a:buClr>
              <a:buSzPts val="1800"/>
              <a:buFont typeface="Roboto"/>
              <a:buChar char="■"/>
            </a:pPr>
            <a:r>
              <a:rPr lang="en" sz="1800" dirty="0">
                <a:solidFill>
                  <a:srgbClr val="505050"/>
                </a:solidFill>
                <a:highlight>
                  <a:schemeClr val="lt1"/>
                </a:highlight>
                <a:latin typeface="Roboto"/>
                <a:ea typeface="Roboto"/>
                <a:cs typeface="Roboto"/>
                <a:sym typeface="Roboto"/>
              </a:rPr>
              <a:t>With food / dinnerware / disposable container</a:t>
            </a:r>
            <a:endParaRPr sz="1800" dirty="0">
              <a:solidFill>
                <a:srgbClr val="505050"/>
              </a:solidFill>
              <a:highlight>
                <a:schemeClr val="lt1"/>
              </a:highlight>
              <a:latin typeface="Roboto"/>
              <a:ea typeface="Roboto"/>
              <a:cs typeface="Roboto"/>
              <a:sym typeface="Roboto"/>
            </a:endParaRPr>
          </a:p>
          <a:p>
            <a:pPr marL="1371600" lvl="2" indent="-342900" algn="l" rtl="0">
              <a:lnSpc>
                <a:spcPct val="100000"/>
              </a:lnSpc>
              <a:spcBef>
                <a:spcPts val="1000"/>
              </a:spcBef>
              <a:spcAft>
                <a:spcPts val="0"/>
              </a:spcAft>
              <a:buClr>
                <a:srgbClr val="505050"/>
              </a:buClr>
              <a:buSzPts val="1800"/>
              <a:buFont typeface="Roboto"/>
              <a:buChar char="■"/>
            </a:pPr>
            <a:r>
              <a:rPr lang="en" sz="1800" dirty="0">
                <a:solidFill>
                  <a:srgbClr val="505050"/>
                </a:solidFill>
                <a:highlight>
                  <a:schemeClr val="lt1"/>
                </a:highlight>
                <a:latin typeface="Roboto"/>
                <a:ea typeface="Roboto"/>
                <a:cs typeface="Roboto"/>
                <a:sym typeface="Roboto"/>
              </a:rPr>
              <a:t>With colorful vegetables → RSS Rainbow carrot coins (skilled labor)</a:t>
            </a:r>
            <a:endParaRPr sz="1800" dirty="0">
              <a:solidFill>
                <a:srgbClr val="505050"/>
              </a:solidFill>
              <a:highlight>
                <a:schemeClr val="lt1"/>
              </a:highlight>
              <a:latin typeface="Roboto"/>
              <a:ea typeface="Roboto"/>
              <a:cs typeface="Roboto"/>
              <a:sym typeface="Roboto"/>
            </a:endParaRPr>
          </a:p>
          <a:p>
            <a:pPr marL="914400" lvl="1" indent="-342900" algn="l" rtl="0">
              <a:lnSpc>
                <a:spcPct val="100000"/>
              </a:lnSpc>
              <a:spcBef>
                <a:spcPts val="1000"/>
              </a:spcBef>
              <a:spcAft>
                <a:spcPts val="0"/>
              </a:spcAft>
              <a:buClr>
                <a:srgbClr val="505050"/>
              </a:buClr>
              <a:buSzPts val="1800"/>
              <a:buFont typeface="Roboto"/>
              <a:buChar char="○"/>
            </a:pPr>
            <a:r>
              <a:rPr lang="en" sz="1800" dirty="0">
                <a:solidFill>
                  <a:srgbClr val="505050"/>
                </a:solidFill>
                <a:highlight>
                  <a:schemeClr val="lt1"/>
                </a:highlight>
                <a:latin typeface="Roboto"/>
                <a:ea typeface="Roboto"/>
                <a:cs typeface="Roboto"/>
                <a:sym typeface="Roboto"/>
              </a:rPr>
              <a:t>Garnishing</a:t>
            </a:r>
            <a:endParaRPr sz="1800" dirty="0">
              <a:solidFill>
                <a:srgbClr val="505050"/>
              </a:solidFill>
              <a:highlight>
                <a:schemeClr val="lt1"/>
              </a:highlight>
              <a:latin typeface="Roboto"/>
              <a:ea typeface="Roboto"/>
              <a:cs typeface="Roboto"/>
              <a:sym typeface="Roboto"/>
            </a:endParaRPr>
          </a:p>
          <a:p>
            <a:pPr marL="0" lvl="0" indent="0" algn="l" rtl="0">
              <a:lnSpc>
                <a:spcPct val="100000"/>
              </a:lnSpc>
              <a:spcBef>
                <a:spcPts val="100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Learning Objectives</a:t>
            </a:r>
            <a:endParaRPr sz="2400" b="1">
              <a:solidFill>
                <a:srgbClr val="FFFFFF"/>
              </a:solidFill>
              <a:latin typeface="Roboto"/>
              <a:ea typeface="Roboto"/>
              <a:cs typeface="Roboto"/>
              <a:sym typeface="Roboto"/>
            </a:endParaRPr>
          </a:p>
        </p:txBody>
      </p:sp>
      <p:sp>
        <p:nvSpPr>
          <p:cNvPr id="103" name="Google Shape;103;p17"/>
          <p:cNvSpPr txBox="1">
            <a:spLocks noGrp="1"/>
          </p:cNvSpPr>
          <p:nvPr>
            <p:ph type="body" idx="1"/>
          </p:nvPr>
        </p:nvSpPr>
        <p:spPr>
          <a:xfrm>
            <a:off x="209550" y="1035000"/>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rgbClr val="505050"/>
              </a:buClr>
              <a:buSzPts val="1800"/>
              <a:buFont typeface="Roboto"/>
              <a:buChar char="●"/>
            </a:pPr>
            <a:r>
              <a:rPr lang="en">
                <a:solidFill>
                  <a:srgbClr val="505050"/>
                </a:solidFill>
                <a:highlight>
                  <a:schemeClr val="lt1"/>
                </a:highlight>
                <a:latin typeface="Roboto"/>
                <a:ea typeface="Roboto"/>
                <a:cs typeface="Roboto"/>
                <a:sym typeface="Roboto"/>
              </a:rPr>
              <a:t>Define the risk of malnutrition due to isolation during COVID. </a:t>
            </a:r>
            <a:endParaRPr>
              <a:solidFill>
                <a:srgbClr val="505050"/>
              </a:solidFill>
              <a:highlight>
                <a:schemeClr val="lt1"/>
              </a:highlight>
              <a:latin typeface="Roboto"/>
              <a:ea typeface="Roboto"/>
              <a:cs typeface="Roboto"/>
              <a:sym typeface="Roboto"/>
            </a:endParaRPr>
          </a:p>
          <a:p>
            <a:pPr marL="457200" lvl="0" indent="0" algn="l" rtl="0">
              <a:lnSpc>
                <a:spcPct val="100000"/>
              </a:lnSpc>
              <a:spcBef>
                <a:spcPts val="1000"/>
              </a:spcBef>
              <a:spcAft>
                <a:spcPts val="0"/>
              </a:spcAft>
              <a:buNone/>
            </a:pPr>
            <a:endParaRPr>
              <a:solidFill>
                <a:srgbClr val="505050"/>
              </a:solidFill>
              <a:highlight>
                <a:schemeClr val="lt1"/>
              </a:highlight>
              <a:latin typeface="Roboto"/>
              <a:ea typeface="Roboto"/>
              <a:cs typeface="Roboto"/>
              <a:sym typeface="Roboto"/>
            </a:endParaRPr>
          </a:p>
          <a:p>
            <a:pPr marL="457200" lvl="0" indent="-342900" algn="l" rtl="0">
              <a:lnSpc>
                <a:spcPct val="100000"/>
              </a:lnSpc>
              <a:spcBef>
                <a:spcPts val="1000"/>
              </a:spcBef>
              <a:spcAft>
                <a:spcPts val="0"/>
              </a:spcAft>
              <a:buClr>
                <a:srgbClr val="505050"/>
              </a:buClr>
              <a:buSzPts val="1800"/>
              <a:buFont typeface="Roboto"/>
              <a:buChar char="●"/>
            </a:pPr>
            <a:r>
              <a:rPr lang="en">
                <a:solidFill>
                  <a:srgbClr val="505050"/>
                </a:solidFill>
                <a:highlight>
                  <a:schemeClr val="lt1"/>
                </a:highlight>
                <a:latin typeface="Roboto"/>
                <a:ea typeface="Roboto"/>
                <a:cs typeface="Roboto"/>
                <a:sym typeface="Roboto"/>
              </a:rPr>
              <a:t>Describe food service strategies and creative ways to elevate the dining experience whether serving in resident’s rooms, communally or to-go.</a:t>
            </a:r>
            <a:endParaRPr>
              <a:solidFill>
                <a:srgbClr val="505050"/>
              </a:solidFill>
              <a:highlight>
                <a:schemeClr val="lt1"/>
              </a:highlight>
              <a:latin typeface="Roboto"/>
              <a:ea typeface="Roboto"/>
              <a:cs typeface="Roboto"/>
              <a:sym typeface="Roboto"/>
            </a:endParaRPr>
          </a:p>
          <a:p>
            <a:pPr marL="457200" lvl="0" indent="0" algn="l" rtl="0">
              <a:lnSpc>
                <a:spcPct val="100000"/>
              </a:lnSpc>
              <a:spcBef>
                <a:spcPts val="1000"/>
              </a:spcBef>
              <a:spcAft>
                <a:spcPts val="0"/>
              </a:spcAft>
              <a:buNone/>
            </a:pPr>
            <a:endParaRPr>
              <a:solidFill>
                <a:srgbClr val="505050"/>
              </a:solidFill>
              <a:highlight>
                <a:schemeClr val="lt1"/>
              </a:highlight>
              <a:latin typeface="Roboto"/>
              <a:ea typeface="Roboto"/>
              <a:cs typeface="Roboto"/>
              <a:sym typeface="Roboto"/>
            </a:endParaRPr>
          </a:p>
          <a:p>
            <a:pPr marL="457200" lvl="0" indent="-342900" algn="l" rtl="0">
              <a:lnSpc>
                <a:spcPct val="100000"/>
              </a:lnSpc>
              <a:spcBef>
                <a:spcPts val="1000"/>
              </a:spcBef>
              <a:spcAft>
                <a:spcPts val="0"/>
              </a:spcAft>
              <a:buClr>
                <a:srgbClr val="505050"/>
              </a:buClr>
              <a:buSzPts val="1800"/>
              <a:buFont typeface="Roboto"/>
              <a:buChar char="●"/>
            </a:pPr>
            <a:r>
              <a:rPr lang="en">
                <a:solidFill>
                  <a:srgbClr val="505050"/>
                </a:solidFill>
                <a:highlight>
                  <a:schemeClr val="lt1"/>
                </a:highlight>
                <a:latin typeface="Roboto"/>
                <a:ea typeface="Roboto"/>
                <a:cs typeface="Roboto"/>
                <a:sym typeface="Roboto"/>
              </a:rPr>
              <a:t>The tools and  resources available to achieve your goals.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rgbClr val="FFFFFF"/>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sp>
        <p:nvSpPr>
          <p:cNvPr id="324" name="Google Shape;324;p44"/>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b="1">
              <a:latin typeface="Roboto"/>
              <a:ea typeface="Roboto"/>
              <a:cs typeface="Roboto"/>
              <a:sym typeface="Roboto"/>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Meal appearance</a:t>
            </a:r>
            <a:endParaRPr>
              <a:latin typeface="Roboto Light"/>
              <a:ea typeface="Roboto Light"/>
              <a:cs typeface="Roboto Light"/>
              <a:sym typeface="Roboto Light"/>
            </a:endParaRPr>
          </a:p>
          <a:p>
            <a:pPr marL="914400" lvl="1" indent="-342900" algn="l" rtl="0">
              <a:lnSpc>
                <a:spcPct val="100000"/>
              </a:lnSpc>
              <a:spcBef>
                <a:spcPts val="1000"/>
              </a:spcBef>
              <a:spcAft>
                <a:spcPts val="0"/>
              </a:spcAft>
              <a:buClr>
                <a:schemeClr val="dk2"/>
              </a:buClr>
              <a:buSzPts val="1800"/>
              <a:buFont typeface="Roboto Light"/>
              <a:buChar char="○"/>
            </a:pPr>
            <a:r>
              <a:rPr lang="en"/>
              <a:t>Colors</a:t>
            </a:r>
            <a:endParaRPr/>
          </a:p>
          <a:p>
            <a:pPr marL="914400" lvl="1" indent="-317500" algn="l" rtl="0">
              <a:lnSpc>
                <a:spcPct val="100000"/>
              </a:lnSpc>
              <a:spcBef>
                <a:spcPts val="1000"/>
              </a:spcBef>
              <a:spcAft>
                <a:spcPts val="0"/>
              </a:spcAft>
              <a:buClr>
                <a:schemeClr val="dk1"/>
              </a:buClr>
              <a:buSzPts val="1400"/>
              <a:buChar char="○"/>
            </a:pPr>
            <a:r>
              <a:rPr lang="en"/>
              <a:t>Special touches</a:t>
            </a:r>
            <a:endParaRPr/>
          </a:p>
          <a:p>
            <a:pPr marL="914400" lvl="1" indent="-317500" algn="l" rtl="0">
              <a:lnSpc>
                <a:spcPct val="100000"/>
              </a:lnSpc>
              <a:spcBef>
                <a:spcPts val="1000"/>
              </a:spcBef>
              <a:spcAft>
                <a:spcPts val="1000"/>
              </a:spcAft>
              <a:buClr>
                <a:schemeClr val="dk1"/>
              </a:buClr>
              <a:buSzPts val="1400"/>
              <a:buChar char="○"/>
            </a:pPr>
            <a:r>
              <a:rPr lang="en"/>
              <a:t>Serving “vessel”</a:t>
            </a:r>
            <a:endParaRPr/>
          </a:p>
        </p:txBody>
      </p:sp>
      <p:pic>
        <p:nvPicPr>
          <p:cNvPr id="325" name="Google Shape;325;p44"/>
          <p:cNvPicPr preferRelativeResize="0"/>
          <p:nvPr/>
        </p:nvPicPr>
        <p:blipFill>
          <a:blip r:embed="rId3">
            <a:alphaModFix/>
          </a:blip>
          <a:stretch>
            <a:fillRect/>
          </a:stretch>
        </p:blipFill>
        <p:spPr>
          <a:xfrm>
            <a:off x="3704000" y="2831300"/>
            <a:ext cx="3277225" cy="1724850"/>
          </a:xfrm>
          <a:prstGeom prst="rect">
            <a:avLst/>
          </a:prstGeom>
          <a:noFill/>
          <a:ln>
            <a:noFill/>
          </a:ln>
        </p:spPr>
      </p:pic>
      <p:pic>
        <p:nvPicPr>
          <p:cNvPr id="326" name="Google Shape;326;p44"/>
          <p:cNvPicPr preferRelativeResize="0"/>
          <p:nvPr/>
        </p:nvPicPr>
        <p:blipFill>
          <a:blip r:embed="rId4">
            <a:alphaModFix/>
          </a:blip>
          <a:stretch>
            <a:fillRect/>
          </a:stretch>
        </p:blipFill>
        <p:spPr>
          <a:xfrm>
            <a:off x="5476025" y="828600"/>
            <a:ext cx="3515576" cy="1850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rgbClr val="FFFFFF"/>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sp>
        <p:nvSpPr>
          <p:cNvPr id="332" name="Google Shape;332;p45"/>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Meal quality</a:t>
            </a:r>
            <a:endParaRPr>
              <a:latin typeface="Roboto Light"/>
              <a:ea typeface="Roboto Light"/>
              <a:cs typeface="Roboto Light"/>
              <a:sym typeface="Roboto Light"/>
            </a:endParaRPr>
          </a:p>
          <a:p>
            <a:pPr marL="914400" lvl="1" indent="-342900" algn="l" rtl="0">
              <a:lnSpc>
                <a:spcPct val="100000"/>
              </a:lnSpc>
              <a:spcBef>
                <a:spcPts val="1000"/>
              </a:spcBef>
              <a:spcAft>
                <a:spcPts val="0"/>
              </a:spcAft>
              <a:buClr>
                <a:schemeClr val="dk2"/>
              </a:buClr>
              <a:buSzPts val="1800"/>
              <a:buFont typeface="Roboto Light"/>
              <a:buAutoNum type="alphaLcPeriod"/>
            </a:pPr>
            <a:r>
              <a:rPr lang="en"/>
              <a:t>Temperature</a:t>
            </a:r>
            <a:endParaRPr/>
          </a:p>
          <a:p>
            <a:pPr marL="914400" lvl="1" indent="-317500" algn="l" rtl="0">
              <a:lnSpc>
                <a:spcPct val="100000"/>
              </a:lnSpc>
              <a:spcBef>
                <a:spcPts val="1000"/>
              </a:spcBef>
              <a:spcAft>
                <a:spcPts val="0"/>
              </a:spcAft>
              <a:buClr>
                <a:schemeClr val="dk1"/>
              </a:buClr>
              <a:buSzPts val="1400"/>
              <a:buAutoNum type="alphaLcPeriod"/>
            </a:pPr>
            <a:r>
              <a:rPr lang="en"/>
              <a:t>“To-go” appropriate menu items</a:t>
            </a:r>
            <a:endParaRPr/>
          </a:p>
          <a:p>
            <a:pPr marL="914400" lvl="1" indent="-317500" algn="l" rtl="0">
              <a:lnSpc>
                <a:spcPct val="100000"/>
              </a:lnSpc>
              <a:spcBef>
                <a:spcPts val="1000"/>
              </a:spcBef>
              <a:spcAft>
                <a:spcPts val="1000"/>
              </a:spcAft>
              <a:buClr>
                <a:schemeClr val="dk1"/>
              </a:buClr>
              <a:buSzPts val="1400"/>
              <a:buAutoNum type="alphaLcPeriod"/>
            </a:pPr>
            <a:r>
              <a:rPr lang="en"/>
              <a:t>“Extras” accessible and included</a:t>
            </a:r>
            <a:endParaRPr/>
          </a:p>
        </p:txBody>
      </p:sp>
      <p:pic>
        <p:nvPicPr>
          <p:cNvPr id="333" name="Google Shape;333;p45"/>
          <p:cNvPicPr preferRelativeResize="0"/>
          <p:nvPr/>
        </p:nvPicPr>
        <p:blipFill>
          <a:blip r:embed="rId3">
            <a:alphaModFix/>
          </a:blip>
          <a:stretch>
            <a:fillRect/>
          </a:stretch>
        </p:blipFill>
        <p:spPr>
          <a:xfrm>
            <a:off x="4828075" y="1038925"/>
            <a:ext cx="3416401" cy="34164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6"/>
          <p:cNvPicPr preferRelativeResize="0"/>
          <p:nvPr/>
        </p:nvPicPr>
        <p:blipFill rotWithShape="1">
          <a:blip r:embed="rId3">
            <a:alphaModFix/>
          </a:blip>
          <a:srcRect l="8255" r="20325"/>
          <a:stretch/>
        </p:blipFill>
        <p:spPr>
          <a:xfrm>
            <a:off x="1982650" y="748088"/>
            <a:ext cx="4722250" cy="3829750"/>
          </a:xfrm>
          <a:prstGeom prst="rect">
            <a:avLst/>
          </a:prstGeom>
          <a:noFill/>
          <a:ln>
            <a:noFill/>
          </a:ln>
        </p:spPr>
      </p:pic>
      <p:sp>
        <p:nvSpPr>
          <p:cNvPr id="339" name="Google Shape;339;p46"/>
          <p:cNvSpPr txBox="1"/>
          <p:nvPr/>
        </p:nvSpPr>
        <p:spPr>
          <a:xfrm>
            <a:off x="1690925" y="4819225"/>
            <a:ext cx="1524600" cy="1842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900">
                <a:latin typeface="Roboto Light"/>
                <a:ea typeface="Roboto Light"/>
                <a:cs typeface="Roboto Light"/>
                <a:sym typeface="Roboto Light"/>
              </a:rPr>
              <a:t>Source: Food Management</a:t>
            </a:r>
            <a:endParaRPr sz="900">
              <a:latin typeface="Roboto Light"/>
              <a:ea typeface="Roboto Light"/>
              <a:cs typeface="Roboto Light"/>
              <a:sym typeface="Roboto Light"/>
            </a:endParaRPr>
          </a:p>
        </p:txBody>
      </p:sp>
      <p:sp>
        <p:nvSpPr>
          <p:cNvPr id="340" name="Google Shape;340;p46"/>
          <p:cNvSpPr/>
          <p:nvPr/>
        </p:nvSpPr>
        <p:spPr>
          <a:xfrm>
            <a:off x="6601763" y="989475"/>
            <a:ext cx="1878600" cy="1650300"/>
          </a:xfrm>
          <a:prstGeom prst="wedgeRoundRectCallout">
            <a:avLst>
              <a:gd name="adj1" fmla="val -36551"/>
              <a:gd name="adj2" fmla="val 60693"/>
              <a:gd name="adj3" fmla="val 0"/>
            </a:avLst>
          </a:prstGeom>
          <a:solidFill>
            <a:srgbClr val="FFF2CC"/>
          </a:solidFill>
          <a:ln w="28575" cap="flat" cmpd="sng">
            <a:solidFill>
              <a:srgbClr val="C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6"/>
          <p:cNvSpPr txBox="1"/>
          <p:nvPr/>
        </p:nvSpPr>
        <p:spPr>
          <a:xfrm>
            <a:off x="6585463" y="989475"/>
            <a:ext cx="1878600" cy="165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b="1">
                <a:solidFill>
                  <a:srgbClr val="C80000"/>
                </a:solidFill>
                <a:latin typeface="Roboto"/>
                <a:ea typeface="Roboto"/>
                <a:cs typeface="Roboto"/>
                <a:sym typeface="Roboto"/>
              </a:rPr>
              <a:t>Don’t let your guard down during COVID-19</a:t>
            </a:r>
            <a:endParaRPr sz="1800" b="1">
              <a:solidFill>
                <a:srgbClr val="C80000"/>
              </a:solidFill>
              <a:latin typeface="Roboto"/>
              <a:ea typeface="Roboto"/>
              <a:cs typeface="Roboto"/>
              <a:sym typeface="Roboto"/>
            </a:endParaRPr>
          </a:p>
        </p:txBody>
      </p:sp>
      <p:sp>
        <p:nvSpPr>
          <p:cNvPr id="342" name="Google Shape;342;p46"/>
          <p:cNvSpPr txBox="1"/>
          <p:nvPr/>
        </p:nvSpPr>
        <p:spPr>
          <a:xfrm>
            <a:off x="568100" y="0"/>
            <a:ext cx="8352600" cy="50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FFFF"/>
                </a:solidFill>
                <a:latin typeface="Roboto"/>
                <a:ea typeface="Roboto"/>
                <a:cs typeface="Roboto"/>
                <a:sym typeface="Roboto"/>
              </a:rPr>
              <a:t>ELEVATE THE DINING EXPERIENCE IN SENIOR LIVING</a:t>
            </a:r>
            <a:endParaRPr sz="2500" b="1">
              <a:solidFill>
                <a:srgbClr val="FFFFFF"/>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p:nvPr/>
        </p:nvSpPr>
        <p:spPr>
          <a:xfrm>
            <a:off x="4438650" y="1704975"/>
            <a:ext cx="4296000" cy="187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Roboto"/>
                <a:ea typeface="Roboto"/>
                <a:cs typeface="Roboto"/>
                <a:sym typeface="Roboto"/>
              </a:rPr>
              <a:t>Support</a:t>
            </a:r>
            <a:endParaRPr sz="3600">
              <a:solidFill>
                <a:srgbClr val="FFFFFF"/>
              </a:solidFill>
              <a:latin typeface="Roboto"/>
              <a:ea typeface="Roboto"/>
              <a:cs typeface="Roboto"/>
              <a:sym typeface="Roboto"/>
            </a:endParaRPr>
          </a:p>
          <a:p>
            <a:pPr marL="0" lvl="0" indent="0" algn="ctr" rtl="0">
              <a:spcBef>
                <a:spcPts val="0"/>
              </a:spcBef>
              <a:spcAft>
                <a:spcPts val="0"/>
              </a:spcAft>
              <a:buNone/>
            </a:pPr>
            <a:r>
              <a:rPr lang="en" sz="3600">
                <a:solidFill>
                  <a:srgbClr val="FFFFFF"/>
                </a:solidFill>
                <a:latin typeface="Roboto"/>
                <a:ea typeface="Roboto"/>
                <a:cs typeface="Roboto"/>
                <a:sym typeface="Roboto"/>
              </a:rPr>
              <a:t>Image</a:t>
            </a:r>
            <a:endParaRPr sz="3600">
              <a:solidFill>
                <a:srgbClr val="FFFFFF"/>
              </a:solidFill>
              <a:latin typeface="Roboto"/>
              <a:ea typeface="Roboto"/>
              <a:cs typeface="Roboto"/>
              <a:sym typeface="Roboto"/>
            </a:endParaRPr>
          </a:p>
          <a:p>
            <a:pPr marL="0" lvl="0" indent="0" algn="ctr" rtl="0">
              <a:spcBef>
                <a:spcPts val="0"/>
              </a:spcBef>
              <a:spcAft>
                <a:spcPts val="0"/>
              </a:spcAft>
              <a:buNone/>
            </a:pPr>
            <a:r>
              <a:rPr lang="en" sz="3600">
                <a:solidFill>
                  <a:srgbClr val="FFFFFF"/>
                </a:solidFill>
                <a:latin typeface="Roboto"/>
                <a:ea typeface="Roboto"/>
                <a:cs typeface="Roboto"/>
                <a:sym typeface="Roboto"/>
              </a:rPr>
              <a:t>here</a:t>
            </a:r>
            <a:endParaRPr sz="3600">
              <a:solidFill>
                <a:srgbClr val="FFFFFF"/>
              </a:solidFill>
              <a:latin typeface="Roboto"/>
              <a:ea typeface="Roboto"/>
              <a:cs typeface="Roboto"/>
              <a:sym typeface="Roboto"/>
            </a:endParaRPr>
          </a:p>
        </p:txBody>
      </p:sp>
      <p:sp>
        <p:nvSpPr>
          <p:cNvPr id="348" name="Google Shape;348;p47"/>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In-Room Dining Experiences</a:t>
            </a:r>
            <a:endParaRPr sz="2400" b="1">
              <a:solidFill>
                <a:srgbClr val="FFFFFF"/>
              </a:solidFill>
              <a:latin typeface="Roboto"/>
              <a:ea typeface="Roboto"/>
              <a:cs typeface="Roboto"/>
              <a:sym typeface="Roboto"/>
            </a:endParaRPr>
          </a:p>
        </p:txBody>
      </p:sp>
      <p:pic>
        <p:nvPicPr>
          <p:cNvPr id="349" name="Google Shape;349;p47"/>
          <p:cNvPicPr preferRelativeResize="0"/>
          <p:nvPr/>
        </p:nvPicPr>
        <p:blipFill>
          <a:blip r:embed="rId3">
            <a:alphaModFix/>
          </a:blip>
          <a:stretch>
            <a:fillRect/>
          </a:stretch>
        </p:blipFill>
        <p:spPr>
          <a:xfrm>
            <a:off x="4646215" y="914175"/>
            <a:ext cx="1871484" cy="1681687"/>
          </a:xfrm>
          <a:prstGeom prst="rect">
            <a:avLst/>
          </a:prstGeom>
          <a:noFill/>
          <a:ln>
            <a:noFill/>
          </a:ln>
        </p:spPr>
      </p:pic>
      <p:sp>
        <p:nvSpPr>
          <p:cNvPr id="350" name="Google Shape;350;p47"/>
          <p:cNvSpPr txBox="1">
            <a:spLocks noGrp="1"/>
          </p:cNvSpPr>
          <p:nvPr>
            <p:ph type="body" idx="1"/>
          </p:nvPr>
        </p:nvSpPr>
        <p:spPr>
          <a:xfrm>
            <a:off x="120275" y="870300"/>
            <a:ext cx="4318500" cy="3698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 the Experience Exciting</a:t>
            </a:r>
            <a:endParaRPr b="1">
              <a:latin typeface="Roboto"/>
              <a:ea typeface="Roboto"/>
              <a:cs typeface="Roboto"/>
              <a:sym typeface="Roboto"/>
            </a:endParaRPr>
          </a:p>
          <a:p>
            <a:pPr marL="457200" lvl="0" indent="-323850" algn="l" rtl="0">
              <a:lnSpc>
                <a:spcPct val="115000"/>
              </a:lnSpc>
              <a:spcBef>
                <a:spcPts val="1000"/>
              </a:spcBef>
              <a:spcAft>
                <a:spcPts val="0"/>
              </a:spcAft>
              <a:buSzPts val="1500"/>
              <a:buFont typeface="Roboto Light"/>
              <a:buChar char="●"/>
            </a:pPr>
            <a:r>
              <a:rPr lang="en" sz="1500">
                <a:latin typeface="Roboto Light"/>
                <a:ea typeface="Roboto Light"/>
                <a:cs typeface="Roboto Light"/>
                <a:sym typeface="Roboto Light"/>
              </a:rPr>
              <a:t>Traveling </a:t>
            </a:r>
            <a:r>
              <a:rPr lang="en" sz="1500" i="1" u="sng">
                <a:latin typeface="Roboto Light"/>
                <a:ea typeface="Roboto Light"/>
                <a:cs typeface="Roboto Light"/>
                <a:sym typeface="Roboto Light"/>
              </a:rPr>
              <a:t>Room Service</a:t>
            </a:r>
            <a:r>
              <a:rPr lang="en" sz="1500">
                <a:latin typeface="Roboto Light"/>
                <a:ea typeface="Roboto Light"/>
                <a:cs typeface="Roboto Light"/>
                <a:sym typeface="Roboto Light"/>
              </a:rPr>
              <a:t> / Specialty Carts</a:t>
            </a:r>
            <a:endParaRPr sz="1500">
              <a:latin typeface="Roboto Light"/>
              <a:ea typeface="Roboto Light"/>
              <a:cs typeface="Roboto Light"/>
              <a:sym typeface="Roboto Light"/>
            </a:endParaRPr>
          </a:p>
          <a:p>
            <a:pPr marL="914400" lvl="1" indent="-323850" algn="l" rtl="0">
              <a:lnSpc>
                <a:spcPct val="115000"/>
              </a:lnSpc>
              <a:spcBef>
                <a:spcPts val="600"/>
              </a:spcBef>
              <a:spcAft>
                <a:spcPts val="0"/>
              </a:spcAft>
              <a:buSzPts val="1500"/>
              <a:buChar char="○"/>
            </a:pPr>
            <a:r>
              <a:rPr lang="en" sz="1500"/>
              <a:t>Root Beer Floats/Ice Cream Novelty</a:t>
            </a:r>
            <a:endParaRPr sz="1500"/>
          </a:p>
          <a:p>
            <a:pPr marL="914400" lvl="1" indent="-323850" algn="l" rtl="0">
              <a:lnSpc>
                <a:spcPct val="115000"/>
              </a:lnSpc>
              <a:spcBef>
                <a:spcPts val="0"/>
              </a:spcBef>
              <a:spcAft>
                <a:spcPts val="0"/>
              </a:spcAft>
              <a:buSzPts val="1500"/>
              <a:buChar char="○"/>
            </a:pPr>
            <a:r>
              <a:rPr lang="en" sz="1500"/>
              <a:t>Popcorn,  Chips/Salsa</a:t>
            </a:r>
            <a:endParaRPr sz="1500"/>
          </a:p>
          <a:p>
            <a:pPr marL="914400" lvl="1" indent="-323850" algn="l" rtl="0">
              <a:lnSpc>
                <a:spcPct val="115000"/>
              </a:lnSpc>
              <a:spcBef>
                <a:spcPts val="0"/>
              </a:spcBef>
              <a:spcAft>
                <a:spcPts val="0"/>
              </a:spcAft>
              <a:buSzPts val="1500"/>
              <a:buChar char="○"/>
            </a:pPr>
            <a:r>
              <a:rPr lang="en" sz="1500"/>
              <a:t>Yogurt or Pudding Parfaits</a:t>
            </a:r>
            <a:endParaRPr sz="1500"/>
          </a:p>
          <a:p>
            <a:pPr marL="914400" lvl="1" indent="-323850" algn="l" rtl="0">
              <a:lnSpc>
                <a:spcPct val="115000"/>
              </a:lnSpc>
              <a:spcBef>
                <a:spcPts val="0"/>
              </a:spcBef>
              <a:spcAft>
                <a:spcPts val="0"/>
              </a:spcAft>
              <a:buSzPts val="1500"/>
              <a:buChar char="○"/>
            </a:pPr>
            <a:r>
              <a:rPr lang="en" sz="1500"/>
              <a:t>Local Fun Friday Treats</a:t>
            </a:r>
            <a:endParaRPr sz="1500"/>
          </a:p>
          <a:p>
            <a:pPr marL="914400" lvl="1" indent="-323850" algn="l" rtl="0">
              <a:lnSpc>
                <a:spcPct val="115000"/>
              </a:lnSpc>
              <a:spcBef>
                <a:spcPts val="0"/>
              </a:spcBef>
              <a:spcAft>
                <a:spcPts val="0"/>
              </a:spcAft>
              <a:buSzPts val="1500"/>
              <a:buChar char="○"/>
            </a:pPr>
            <a:r>
              <a:rPr lang="en" sz="1500"/>
              <a:t>Dessert Cart</a:t>
            </a:r>
            <a:endParaRPr sz="1500"/>
          </a:p>
          <a:p>
            <a:pPr marL="457200" lvl="0" indent="-323850" algn="l" rtl="0">
              <a:lnSpc>
                <a:spcPct val="115000"/>
              </a:lnSpc>
              <a:spcBef>
                <a:spcPts val="1000"/>
              </a:spcBef>
              <a:spcAft>
                <a:spcPts val="0"/>
              </a:spcAft>
              <a:buSzPts val="1500"/>
              <a:buFont typeface="Roboto Light"/>
              <a:buChar char="●"/>
            </a:pPr>
            <a:r>
              <a:rPr lang="en" sz="1500">
                <a:latin typeface="Roboto Light"/>
                <a:ea typeface="Roboto Light"/>
                <a:cs typeface="Roboto Light"/>
                <a:sym typeface="Roboto Light"/>
              </a:rPr>
              <a:t>Beverage Cart</a:t>
            </a:r>
            <a:endParaRPr sz="1500">
              <a:latin typeface="Roboto Light"/>
              <a:ea typeface="Roboto Light"/>
              <a:cs typeface="Roboto Light"/>
              <a:sym typeface="Roboto Light"/>
            </a:endParaRPr>
          </a:p>
          <a:p>
            <a:pPr marL="914400" lvl="1" indent="-323850" algn="l" rtl="0">
              <a:spcBef>
                <a:spcPts val="600"/>
              </a:spcBef>
              <a:spcAft>
                <a:spcPts val="0"/>
              </a:spcAft>
              <a:buSzPts val="1500"/>
              <a:buChar char="○"/>
            </a:pPr>
            <a:r>
              <a:rPr lang="en" sz="1500"/>
              <a:t>Mocktail Happy Hour</a:t>
            </a:r>
            <a:endParaRPr sz="1500"/>
          </a:p>
          <a:p>
            <a:pPr marL="914400" lvl="1" indent="-323850" algn="l" rtl="0">
              <a:spcBef>
                <a:spcPts val="0"/>
              </a:spcBef>
              <a:spcAft>
                <a:spcPts val="0"/>
              </a:spcAft>
              <a:buSzPts val="1500"/>
              <a:buChar char="○"/>
            </a:pPr>
            <a:r>
              <a:rPr lang="en" sz="1500"/>
              <a:t>Specialty Lemonades</a:t>
            </a:r>
            <a:endParaRPr sz="1500"/>
          </a:p>
          <a:p>
            <a:pPr marL="914400" lvl="1" indent="-323850" algn="l" rtl="0">
              <a:lnSpc>
                <a:spcPct val="115000"/>
              </a:lnSpc>
              <a:spcBef>
                <a:spcPts val="0"/>
              </a:spcBef>
              <a:spcAft>
                <a:spcPts val="0"/>
              </a:spcAft>
              <a:buSzPts val="1500"/>
              <a:buChar char="○"/>
            </a:pPr>
            <a:r>
              <a:rPr lang="en" sz="1500"/>
              <a:t>Wine/Charcuterie/Cheese /Crackers</a:t>
            </a:r>
            <a:endParaRPr sz="1500"/>
          </a:p>
        </p:txBody>
      </p:sp>
      <p:pic>
        <p:nvPicPr>
          <p:cNvPr id="351" name="Google Shape;351;p47"/>
          <p:cNvPicPr preferRelativeResize="0"/>
          <p:nvPr/>
        </p:nvPicPr>
        <p:blipFill>
          <a:blip r:embed="rId4">
            <a:alphaModFix/>
          </a:blip>
          <a:stretch>
            <a:fillRect/>
          </a:stretch>
        </p:blipFill>
        <p:spPr>
          <a:xfrm>
            <a:off x="4601625" y="3081750"/>
            <a:ext cx="2109625" cy="1487250"/>
          </a:xfrm>
          <a:prstGeom prst="rect">
            <a:avLst/>
          </a:prstGeom>
          <a:noFill/>
          <a:ln>
            <a:noFill/>
          </a:ln>
        </p:spPr>
      </p:pic>
      <p:pic>
        <p:nvPicPr>
          <p:cNvPr id="352" name="Google Shape;352;p47"/>
          <p:cNvPicPr preferRelativeResize="0"/>
          <p:nvPr/>
        </p:nvPicPr>
        <p:blipFill>
          <a:blip r:embed="rId5">
            <a:alphaModFix/>
          </a:blip>
          <a:stretch>
            <a:fillRect/>
          </a:stretch>
        </p:blipFill>
        <p:spPr>
          <a:xfrm>
            <a:off x="7029203" y="2022801"/>
            <a:ext cx="1652972" cy="1908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8"/>
          <p:cNvSpPr txBox="1"/>
          <p:nvPr/>
        </p:nvSpPr>
        <p:spPr>
          <a:xfrm>
            <a:off x="1820475" y="4819225"/>
            <a:ext cx="1524600" cy="1842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900">
                <a:latin typeface="Roboto Light"/>
                <a:ea typeface="Roboto Light"/>
                <a:cs typeface="Roboto Light"/>
                <a:sym typeface="Roboto Light"/>
              </a:rPr>
              <a:t>Source: Food Management</a:t>
            </a:r>
            <a:endParaRPr sz="900">
              <a:latin typeface="Roboto Light"/>
              <a:ea typeface="Roboto Light"/>
              <a:cs typeface="Roboto Light"/>
              <a:sym typeface="Roboto Light"/>
            </a:endParaRPr>
          </a:p>
        </p:txBody>
      </p:sp>
      <p:pic>
        <p:nvPicPr>
          <p:cNvPr id="358" name="Google Shape;358;p48"/>
          <p:cNvPicPr preferRelativeResize="0"/>
          <p:nvPr/>
        </p:nvPicPr>
        <p:blipFill>
          <a:blip r:embed="rId3">
            <a:alphaModFix/>
          </a:blip>
          <a:stretch>
            <a:fillRect/>
          </a:stretch>
        </p:blipFill>
        <p:spPr>
          <a:xfrm>
            <a:off x="1820475" y="780375"/>
            <a:ext cx="4557975" cy="3818050"/>
          </a:xfrm>
          <a:prstGeom prst="rect">
            <a:avLst/>
          </a:prstGeom>
          <a:noFill/>
          <a:ln>
            <a:noFill/>
          </a:ln>
        </p:spPr>
      </p:pic>
      <p:sp>
        <p:nvSpPr>
          <p:cNvPr id="359" name="Google Shape;359;p48"/>
          <p:cNvSpPr/>
          <p:nvPr/>
        </p:nvSpPr>
        <p:spPr>
          <a:xfrm>
            <a:off x="6601763" y="989475"/>
            <a:ext cx="1878600" cy="1650300"/>
          </a:xfrm>
          <a:prstGeom prst="wedgeRoundRectCallout">
            <a:avLst>
              <a:gd name="adj1" fmla="val -36551"/>
              <a:gd name="adj2" fmla="val 60693"/>
              <a:gd name="adj3" fmla="val 0"/>
            </a:avLst>
          </a:prstGeom>
          <a:solidFill>
            <a:srgbClr val="FFF2CC"/>
          </a:solidFill>
          <a:ln w="28575" cap="flat" cmpd="sng">
            <a:solidFill>
              <a:srgbClr val="C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8"/>
          <p:cNvSpPr txBox="1"/>
          <p:nvPr/>
        </p:nvSpPr>
        <p:spPr>
          <a:xfrm>
            <a:off x="6585463" y="989475"/>
            <a:ext cx="1878600" cy="165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b="1">
                <a:solidFill>
                  <a:srgbClr val="C80000"/>
                </a:solidFill>
                <a:latin typeface="Roboto"/>
                <a:ea typeface="Roboto"/>
                <a:cs typeface="Roboto"/>
                <a:sym typeface="Roboto"/>
              </a:rPr>
              <a:t>Don’t let your guard down during COVID-19</a:t>
            </a:r>
            <a:endParaRPr sz="1800" b="1">
              <a:solidFill>
                <a:srgbClr val="C80000"/>
              </a:solidFill>
              <a:latin typeface="Roboto"/>
              <a:ea typeface="Roboto"/>
              <a:cs typeface="Roboto"/>
              <a:sym typeface="Roboto"/>
            </a:endParaRPr>
          </a:p>
        </p:txBody>
      </p:sp>
      <p:sp>
        <p:nvSpPr>
          <p:cNvPr id="361" name="Google Shape;361;p48"/>
          <p:cNvSpPr txBox="1"/>
          <p:nvPr/>
        </p:nvSpPr>
        <p:spPr>
          <a:xfrm>
            <a:off x="184250" y="0"/>
            <a:ext cx="8444400" cy="55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ELEVATE THE DINING EXPERIENCE IN SENIOR LIVING</a:t>
            </a:r>
            <a:endParaRPr sz="2400" b="1">
              <a:solidFill>
                <a:srgbClr val="FFFFFF"/>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9"/>
          <p:cNvSpPr txBox="1"/>
          <p:nvPr/>
        </p:nvSpPr>
        <p:spPr>
          <a:xfrm>
            <a:off x="4438650" y="1704975"/>
            <a:ext cx="4296000" cy="187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Roboto"/>
                <a:ea typeface="Roboto"/>
                <a:cs typeface="Roboto"/>
                <a:sym typeface="Roboto"/>
              </a:rPr>
              <a:t>Support</a:t>
            </a:r>
            <a:endParaRPr sz="3600">
              <a:solidFill>
                <a:srgbClr val="FFFFFF"/>
              </a:solidFill>
              <a:latin typeface="Roboto"/>
              <a:ea typeface="Roboto"/>
              <a:cs typeface="Roboto"/>
              <a:sym typeface="Roboto"/>
            </a:endParaRPr>
          </a:p>
          <a:p>
            <a:pPr marL="0" lvl="0" indent="0" algn="ctr" rtl="0">
              <a:spcBef>
                <a:spcPts val="0"/>
              </a:spcBef>
              <a:spcAft>
                <a:spcPts val="0"/>
              </a:spcAft>
              <a:buNone/>
            </a:pPr>
            <a:r>
              <a:rPr lang="en" sz="3600">
                <a:solidFill>
                  <a:srgbClr val="FFFFFF"/>
                </a:solidFill>
                <a:latin typeface="Roboto"/>
                <a:ea typeface="Roboto"/>
                <a:cs typeface="Roboto"/>
                <a:sym typeface="Roboto"/>
              </a:rPr>
              <a:t>Image</a:t>
            </a:r>
            <a:endParaRPr sz="3600">
              <a:solidFill>
                <a:srgbClr val="FFFFFF"/>
              </a:solidFill>
              <a:latin typeface="Roboto"/>
              <a:ea typeface="Roboto"/>
              <a:cs typeface="Roboto"/>
              <a:sym typeface="Roboto"/>
            </a:endParaRPr>
          </a:p>
          <a:p>
            <a:pPr marL="0" lvl="0" indent="0" algn="ctr" rtl="0">
              <a:spcBef>
                <a:spcPts val="0"/>
              </a:spcBef>
              <a:spcAft>
                <a:spcPts val="0"/>
              </a:spcAft>
              <a:buNone/>
            </a:pPr>
            <a:r>
              <a:rPr lang="en" sz="3600">
                <a:solidFill>
                  <a:srgbClr val="FFFFFF"/>
                </a:solidFill>
                <a:latin typeface="Roboto"/>
                <a:ea typeface="Roboto"/>
                <a:cs typeface="Roboto"/>
                <a:sym typeface="Roboto"/>
              </a:rPr>
              <a:t>here</a:t>
            </a:r>
            <a:endParaRPr sz="3600">
              <a:solidFill>
                <a:srgbClr val="FFFFFF"/>
              </a:solidFill>
              <a:latin typeface="Roboto"/>
              <a:ea typeface="Roboto"/>
              <a:cs typeface="Roboto"/>
              <a:sym typeface="Roboto"/>
            </a:endParaRPr>
          </a:p>
        </p:txBody>
      </p:sp>
      <p:sp>
        <p:nvSpPr>
          <p:cNvPr id="367" name="Google Shape;367;p49"/>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4A86E8"/>
                </a:solidFill>
                <a:latin typeface="Roboto"/>
                <a:ea typeface="Roboto"/>
                <a:cs typeface="Roboto"/>
                <a:sym typeface="Roboto"/>
              </a:rPr>
              <a:t>Room Service</a:t>
            </a:r>
            <a:r>
              <a:rPr lang="en" sz="2400" b="1">
                <a:solidFill>
                  <a:schemeClr val="lt1"/>
                </a:solidFill>
                <a:latin typeface="Roboto"/>
                <a:ea typeface="Roboto"/>
                <a:cs typeface="Roboto"/>
                <a:sym typeface="Roboto"/>
              </a:rPr>
              <a:t> Dining</a:t>
            </a:r>
            <a:endParaRPr sz="2400" b="1">
              <a:solidFill>
                <a:srgbClr val="FFFFFF"/>
              </a:solidFill>
              <a:latin typeface="Roboto"/>
              <a:ea typeface="Roboto"/>
              <a:cs typeface="Roboto"/>
              <a:sym typeface="Roboto"/>
            </a:endParaRPr>
          </a:p>
        </p:txBody>
      </p:sp>
      <p:pic>
        <p:nvPicPr>
          <p:cNvPr id="368" name="Google Shape;368;p49"/>
          <p:cNvPicPr preferRelativeResize="0"/>
          <p:nvPr/>
        </p:nvPicPr>
        <p:blipFill>
          <a:blip r:embed="rId3">
            <a:alphaModFix/>
          </a:blip>
          <a:stretch>
            <a:fillRect/>
          </a:stretch>
        </p:blipFill>
        <p:spPr>
          <a:xfrm>
            <a:off x="5129150" y="676200"/>
            <a:ext cx="3915075" cy="2717800"/>
          </a:xfrm>
          <a:prstGeom prst="rect">
            <a:avLst/>
          </a:prstGeom>
          <a:noFill/>
          <a:ln>
            <a:noFill/>
          </a:ln>
        </p:spPr>
      </p:pic>
      <p:sp>
        <p:nvSpPr>
          <p:cNvPr id="369" name="Google Shape;369;p49"/>
          <p:cNvSpPr txBox="1">
            <a:spLocks noGrp="1"/>
          </p:cNvSpPr>
          <p:nvPr>
            <p:ph type="body" idx="1"/>
          </p:nvPr>
        </p:nvSpPr>
        <p:spPr>
          <a:xfrm>
            <a:off x="311700" y="1152475"/>
            <a:ext cx="4296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Service Considerations for that Special Touch</a:t>
            </a:r>
            <a:endParaRPr>
              <a:latin typeface="Roboto"/>
              <a:ea typeface="Roboto"/>
              <a:cs typeface="Roboto"/>
              <a:sym typeface="Roboto"/>
            </a:endParaRPr>
          </a:p>
          <a:p>
            <a:pPr marL="457200" lvl="0" indent="-165100" algn="l" rtl="0">
              <a:lnSpc>
                <a:spcPct val="100000"/>
              </a:lnSpc>
              <a:spcBef>
                <a:spcPts val="1000"/>
              </a:spcBef>
              <a:spcAft>
                <a:spcPts val="0"/>
              </a:spcAft>
              <a:buClr>
                <a:schemeClr val="dk2"/>
              </a:buClr>
              <a:buSzPts val="1700"/>
              <a:buFont typeface="Roboto Light"/>
              <a:buChar char="●"/>
            </a:pPr>
            <a:r>
              <a:rPr lang="en" sz="1700">
                <a:latin typeface="Roboto Light"/>
                <a:ea typeface="Roboto Light"/>
                <a:cs typeface="Roboto Light"/>
                <a:sym typeface="Roboto Light"/>
              </a:rPr>
              <a:t>Theme and “Surprise” Meals</a:t>
            </a:r>
            <a:endParaRPr sz="1700">
              <a:latin typeface="Roboto Light"/>
              <a:ea typeface="Roboto Light"/>
              <a:cs typeface="Roboto Light"/>
              <a:sym typeface="Roboto Light"/>
            </a:endParaRPr>
          </a:p>
          <a:p>
            <a:pPr marL="457200" lvl="0" indent="-165100" algn="l" rtl="0">
              <a:lnSpc>
                <a:spcPct val="100000"/>
              </a:lnSpc>
              <a:spcBef>
                <a:spcPts val="1000"/>
              </a:spcBef>
              <a:spcAft>
                <a:spcPts val="0"/>
              </a:spcAft>
              <a:buClr>
                <a:schemeClr val="dk2"/>
              </a:buClr>
              <a:buSzPts val="1700"/>
              <a:buFont typeface="Roboto Light"/>
              <a:buChar char="●"/>
            </a:pPr>
            <a:r>
              <a:rPr lang="en" sz="1700">
                <a:latin typeface="Roboto Light"/>
                <a:ea typeface="Roboto Light"/>
                <a:cs typeface="Roboto Light"/>
                <a:sym typeface="Roboto Light"/>
              </a:rPr>
              <a:t>Dining Table &amp; Real China</a:t>
            </a:r>
            <a:endParaRPr sz="1700">
              <a:latin typeface="Roboto Light"/>
              <a:ea typeface="Roboto Light"/>
              <a:cs typeface="Roboto Light"/>
              <a:sym typeface="Roboto Light"/>
            </a:endParaRPr>
          </a:p>
          <a:p>
            <a:pPr marL="457200" lvl="0" indent="-165100" algn="l" rtl="0">
              <a:lnSpc>
                <a:spcPct val="100000"/>
              </a:lnSpc>
              <a:spcBef>
                <a:spcPts val="1000"/>
              </a:spcBef>
              <a:spcAft>
                <a:spcPts val="0"/>
              </a:spcAft>
              <a:buClr>
                <a:schemeClr val="dk2"/>
              </a:buClr>
              <a:buSzPts val="1700"/>
              <a:buFont typeface="Roboto Light"/>
              <a:buChar char="●"/>
            </a:pPr>
            <a:r>
              <a:rPr lang="en" sz="1700">
                <a:latin typeface="Roboto Light"/>
                <a:ea typeface="Roboto Light"/>
                <a:cs typeface="Roboto Light"/>
                <a:sym typeface="Roboto Light"/>
              </a:rPr>
              <a:t>Placemats</a:t>
            </a:r>
            <a:endParaRPr sz="1700">
              <a:latin typeface="Roboto Light"/>
              <a:ea typeface="Roboto Light"/>
              <a:cs typeface="Roboto Light"/>
              <a:sym typeface="Roboto Light"/>
            </a:endParaRPr>
          </a:p>
          <a:p>
            <a:pPr marL="457200" lvl="0" indent="-165100" algn="l" rtl="0">
              <a:lnSpc>
                <a:spcPct val="100000"/>
              </a:lnSpc>
              <a:spcBef>
                <a:spcPts val="1000"/>
              </a:spcBef>
              <a:spcAft>
                <a:spcPts val="0"/>
              </a:spcAft>
              <a:buClr>
                <a:schemeClr val="dk2"/>
              </a:buClr>
              <a:buSzPts val="1700"/>
              <a:buFont typeface="Roboto Light"/>
              <a:buChar char="●"/>
            </a:pPr>
            <a:r>
              <a:rPr lang="en" sz="1700">
                <a:latin typeface="Roboto Light"/>
                <a:ea typeface="Roboto Light"/>
                <a:cs typeface="Roboto Light"/>
                <a:sym typeface="Roboto Light"/>
              </a:rPr>
              <a:t>Scented towelettes</a:t>
            </a:r>
            <a:endParaRPr sz="1700">
              <a:latin typeface="Roboto Light"/>
              <a:ea typeface="Roboto Light"/>
              <a:cs typeface="Roboto Light"/>
              <a:sym typeface="Roboto Light"/>
            </a:endParaRPr>
          </a:p>
          <a:p>
            <a:pPr marL="457200" lvl="0" indent="-165100" algn="l" rtl="0">
              <a:lnSpc>
                <a:spcPct val="100000"/>
              </a:lnSpc>
              <a:spcBef>
                <a:spcPts val="1000"/>
              </a:spcBef>
              <a:spcAft>
                <a:spcPts val="0"/>
              </a:spcAft>
              <a:buClr>
                <a:schemeClr val="dk2"/>
              </a:buClr>
              <a:buSzPts val="1700"/>
              <a:buFont typeface="Roboto Light"/>
              <a:buChar char="●"/>
            </a:pPr>
            <a:r>
              <a:rPr lang="en" sz="1700">
                <a:latin typeface="Roboto Light"/>
                <a:ea typeface="Roboto Light"/>
                <a:cs typeface="Roboto Light"/>
                <a:sym typeface="Roboto Light"/>
              </a:rPr>
              <a:t>Garnishing</a:t>
            </a:r>
            <a:endParaRPr sz="1700">
              <a:latin typeface="Roboto Light"/>
              <a:ea typeface="Roboto Light"/>
              <a:cs typeface="Roboto Light"/>
              <a:sym typeface="Roboto Light"/>
            </a:endParaRPr>
          </a:p>
          <a:p>
            <a:pPr marL="457200" lvl="0" indent="-165100" algn="l" rtl="0">
              <a:lnSpc>
                <a:spcPct val="100000"/>
              </a:lnSpc>
              <a:spcBef>
                <a:spcPts val="1000"/>
              </a:spcBef>
              <a:spcAft>
                <a:spcPts val="1000"/>
              </a:spcAft>
              <a:buClr>
                <a:schemeClr val="dk2"/>
              </a:buClr>
              <a:buSzPts val="1700"/>
              <a:buFont typeface="Roboto Light"/>
              <a:buChar char="●"/>
            </a:pPr>
            <a:r>
              <a:rPr lang="en" sz="1700">
                <a:latin typeface="Roboto Light"/>
                <a:ea typeface="Roboto Light"/>
                <a:cs typeface="Roboto Light"/>
                <a:sym typeface="Roboto Light"/>
              </a:rPr>
              <a:t>Personal Notes</a:t>
            </a:r>
            <a:endParaRPr>
              <a:latin typeface="Roboto Light"/>
              <a:ea typeface="Roboto Light"/>
              <a:cs typeface="Roboto Light"/>
              <a:sym typeface="Roboto Light"/>
            </a:endParaRPr>
          </a:p>
        </p:txBody>
      </p:sp>
      <p:pic>
        <p:nvPicPr>
          <p:cNvPr id="370" name="Google Shape;370;p49"/>
          <p:cNvPicPr preferRelativeResize="0"/>
          <p:nvPr/>
        </p:nvPicPr>
        <p:blipFill>
          <a:blip r:embed="rId4">
            <a:alphaModFix/>
          </a:blip>
          <a:stretch>
            <a:fillRect/>
          </a:stretch>
        </p:blipFill>
        <p:spPr>
          <a:xfrm>
            <a:off x="3174225" y="3078925"/>
            <a:ext cx="3076575" cy="1619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4"/>
          <p:cNvSpPr txBox="1"/>
          <p:nvPr/>
        </p:nvSpPr>
        <p:spPr>
          <a:xfrm>
            <a:off x="491875" y="3105775"/>
            <a:ext cx="7940100" cy="109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00"/>
              </a:spcBef>
              <a:spcAft>
                <a:spcPts val="2300"/>
              </a:spcAft>
              <a:buNone/>
            </a:pPr>
            <a:endParaRPr sz="1900">
              <a:solidFill>
                <a:schemeClr val="dk1"/>
              </a:solidFill>
              <a:latin typeface="Roboto Medium"/>
              <a:ea typeface="Roboto Medium"/>
              <a:cs typeface="Roboto Medium"/>
              <a:sym typeface="Roboto Medium"/>
            </a:endParaRPr>
          </a:p>
        </p:txBody>
      </p:sp>
      <p:pic>
        <p:nvPicPr>
          <p:cNvPr id="485" name="Google Shape;485;p64"/>
          <p:cNvPicPr preferRelativeResize="0"/>
          <p:nvPr/>
        </p:nvPicPr>
        <p:blipFill>
          <a:blip r:embed="rId3">
            <a:alphaModFix/>
          </a:blip>
          <a:stretch>
            <a:fillRect/>
          </a:stretch>
        </p:blipFill>
        <p:spPr>
          <a:xfrm>
            <a:off x="831300" y="920381"/>
            <a:ext cx="7481401" cy="2661794"/>
          </a:xfrm>
          <a:prstGeom prst="rect">
            <a:avLst/>
          </a:prstGeom>
          <a:noFill/>
          <a:ln>
            <a:noFill/>
          </a:ln>
        </p:spPr>
      </p:pic>
      <p:sp>
        <p:nvSpPr>
          <p:cNvPr id="486" name="Google Shape;486;p64"/>
          <p:cNvSpPr txBox="1"/>
          <p:nvPr/>
        </p:nvSpPr>
        <p:spPr>
          <a:xfrm>
            <a:off x="658875" y="3932025"/>
            <a:ext cx="7481400" cy="9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latin typeface="Roboto Light"/>
              <a:ea typeface="Roboto Light"/>
              <a:cs typeface="Roboto Light"/>
              <a:sym typeface="Roboto Light"/>
            </a:endParaRPr>
          </a:p>
        </p:txBody>
      </p:sp>
      <p:sp>
        <p:nvSpPr>
          <p:cNvPr id="487" name="Google Shape;487;p64"/>
          <p:cNvSpPr txBox="1">
            <a:spLocks noGrp="1"/>
          </p:cNvSpPr>
          <p:nvPr>
            <p:ph type="body" idx="1"/>
          </p:nvPr>
        </p:nvSpPr>
        <p:spPr>
          <a:xfrm>
            <a:off x="658875" y="3582175"/>
            <a:ext cx="7940100" cy="986700"/>
          </a:xfrm>
          <a:prstGeom prst="rect">
            <a:avLst/>
          </a:prstGeom>
        </p:spPr>
        <p:txBody>
          <a:bodyPr spcFirstLastPara="1" wrap="square" lIns="91425" tIns="91425" rIns="91425" bIns="91425" anchor="t" anchorCtr="0">
            <a:noAutofit/>
          </a:bodyPr>
          <a:lstStyle/>
          <a:p>
            <a:pPr marL="0" lvl="0" indent="0" algn="l" rtl="0">
              <a:lnSpc>
                <a:spcPct val="100000"/>
              </a:lnSpc>
              <a:spcBef>
                <a:spcPts val="500"/>
              </a:spcBef>
              <a:spcAft>
                <a:spcPts val="2300"/>
              </a:spcAft>
              <a:buNone/>
            </a:pPr>
            <a:r>
              <a:rPr lang="en" sz="1900">
                <a:solidFill>
                  <a:schemeClr val="dk1"/>
                </a:solidFill>
              </a:rPr>
              <a:t>Senior dining chef live streams cooking videos to residents’ apartments during quarantine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0"/>
          <p:cNvPicPr preferRelativeResize="0"/>
          <p:nvPr/>
        </p:nvPicPr>
        <p:blipFill>
          <a:blip r:embed="rId3">
            <a:alphaModFix/>
          </a:blip>
          <a:stretch>
            <a:fillRect/>
          </a:stretch>
        </p:blipFill>
        <p:spPr>
          <a:xfrm>
            <a:off x="0" y="791447"/>
            <a:ext cx="2947500" cy="1657937"/>
          </a:xfrm>
          <a:prstGeom prst="rect">
            <a:avLst/>
          </a:prstGeom>
          <a:noFill/>
          <a:ln>
            <a:noFill/>
          </a:ln>
        </p:spPr>
      </p:pic>
      <p:sp>
        <p:nvSpPr>
          <p:cNvPr id="376" name="Google Shape;376;p50"/>
          <p:cNvSpPr txBox="1"/>
          <p:nvPr/>
        </p:nvSpPr>
        <p:spPr>
          <a:xfrm>
            <a:off x="260075" y="130025"/>
            <a:ext cx="87171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Roboto"/>
                <a:ea typeface="Roboto"/>
                <a:cs typeface="Roboto"/>
                <a:sym typeface="Roboto"/>
              </a:rPr>
              <a:t>Thinking Outside the Box for an Annual Gala Fundraising 5 course Dinner</a:t>
            </a:r>
            <a:endParaRPr sz="2000" b="1">
              <a:latin typeface="Roboto"/>
              <a:ea typeface="Roboto"/>
              <a:cs typeface="Roboto"/>
              <a:sym typeface="Roboto"/>
            </a:endParaRPr>
          </a:p>
        </p:txBody>
      </p:sp>
      <p:pic>
        <p:nvPicPr>
          <p:cNvPr id="377" name="Google Shape;377;p50"/>
          <p:cNvPicPr preferRelativeResize="0"/>
          <p:nvPr/>
        </p:nvPicPr>
        <p:blipFill>
          <a:blip r:embed="rId4">
            <a:alphaModFix/>
          </a:blip>
          <a:stretch>
            <a:fillRect/>
          </a:stretch>
        </p:blipFill>
        <p:spPr>
          <a:xfrm>
            <a:off x="2947500" y="1913475"/>
            <a:ext cx="2947500" cy="1659443"/>
          </a:xfrm>
          <a:prstGeom prst="rect">
            <a:avLst/>
          </a:prstGeom>
          <a:noFill/>
          <a:ln>
            <a:noFill/>
          </a:ln>
        </p:spPr>
      </p:pic>
      <p:sp>
        <p:nvSpPr>
          <p:cNvPr id="378" name="Google Shape;378;p50"/>
          <p:cNvSpPr txBox="1"/>
          <p:nvPr/>
        </p:nvSpPr>
        <p:spPr>
          <a:xfrm>
            <a:off x="260075" y="2533650"/>
            <a:ext cx="21528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Delivered Prior to Event</a:t>
            </a:r>
            <a:endParaRPr>
              <a:latin typeface="Roboto"/>
              <a:ea typeface="Roboto"/>
              <a:cs typeface="Roboto"/>
              <a:sym typeface="Roboto"/>
            </a:endParaRPr>
          </a:p>
        </p:txBody>
      </p:sp>
      <p:sp>
        <p:nvSpPr>
          <p:cNvPr id="379" name="Google Shape;379;p50"/>
          <p:cNvSpPr txBox="1"/>
          <p:nvPr/>
        </p:nvSpPr>
        <p:spPr>
          <a:xfrm>
            <a:off x="2860475" y="3566725"/>
            <a:ext cx="2947500" cy="6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5 course Meal Delivered Prior to with heating instructions.</a:t>
            </a:r>
            <a:endParaRPr>
              <a:latin typeface="Roboto"/>
              <a:ea typeface="Roboto"/>
              <a:cs typeface="Roboto"/>
              <a:sym typeface="Roboto"/>
            </a:endParaRPr>
          </a:p>
        </p:txBody>
      </p:sp>
      <p:pic>
        <p:nvPicPr>
          <p:cNvPr id="380" name="Google Shape;380;p50"/>
          <p:cNvPicPr preferRelativeResize="0"/>
          <p:nvPr/>
        </p:nvPicPr>
        <p:blipFill>
          <a:blip r:embed="rId5">
            <a:alphaModFix/>
          </a:blip>
          <a:stretch>
            <a:fillRect/>
          </a:stretch>
        </p:blipFill>
        <p:spPr>
          <a:xfrm>
            <a:off x="5895000" y="2332150"/>
            <a:ext cx="2947501" cy="2210626"/>
          </a:xfrm>
          <a:prstGeom prst="rect">
            <a:avLst/>
          </a:prstGeom>
          <a:noFill/>
          <a:ln>
            <a:noFill/>
          </a:ln>
        </p:spPr>
      </p:pic>
      <p:sp>
        <p:nvSpPr>
          <p:cNvPr id="381" name="Google Shape;381;p50"/>
          <p:cNvSpPr txBox="1"/>
          <p:nvPr/>
        </p:nvSpPr>
        <p:spPr>
          <a:xfrm>
            <a:off x="6646100" y="1671775"/>
            <a:ext cx="1676100" cy="3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Zoom Meeting</a:t>
            </a:r>
            <a:endParaRPr>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1"/>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That Personal Touch</a:t>
            </a:r>
            <a:endParaRPr sz="2400" b="1">
              <a:solidFill>
                <a:srgbClr val="FFFFFF"/>
              </a:solidFill>
              <a:latin typeface="Roboto"/>
              <a:ea typeface="Roboto"/>
              <a:cs typeface="Roboto"/>
              <a:sym typeface="Roboto"/>
            </a:endParaRPr>
          </a:p>
        </p:txBody>
      </p:sp>
      <p:pic>
        <p:nvPicPr>
          <p:cNvPr id="387" name="Google Shape;387;p51"/>
          <p:cNvPicPr preferRelativeResize="0"/>
          <p:nvPr/>
        </p:nvPicPr>
        <p:blipFill>
          <a:blip r:embed="rId3">
            <a:alphaModFix/>
          </a:blip>
          <a:stretch>
            <a:fillRect/>
          </a:stretch>
        </p:blipFill>
        <p:spPr>
          <a:xfrm>
            <a:off x="4235225" y="254325"/>
            <a:ext cx="3326922" cy="4435926"/>
          </a:xfrm>
          <a:prstGeom prst="rect">
            <a:avLst/>
          </a:prstGeom>
          <a:noFill/>
          <a:ln>
            <a:noFill/>
          </a:ln>
        </p:spPr>
      </p:pic>
      <p:pic>
        <p:nvPicPr>
          <p:cNvPr id="388" name="Google Shape;388;p51"/>
          <p:cNvPicPr preferRelativeResize="0"/>
          <p:nvPr/>
        </p:nvPicPr>
        <p:blipFill>
          <a:blip r:embed="rId4">
            <a:alphaModFix/>
          </a:blip>
          <a:stretch>
            <a:fillRect/>
          </a:stretch>
        </p:blipFill>
        <p:spPr>
          <a:xfrm>
            <a:off x="1153000" y="915611"/>
            <a:ext cx="2741422" cy="36551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2"/>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To Go Dining</a:t>
            </a:r>
            <a:endParaRPr sz="2400" b="1">
              <a:solidFill>
                <a:srgbClr val="FFFFFF"/>
              </a:solidFill>
              <a:latin typeface="Roboto"/>
              <a:ea typeface="Roboto"/>
              <a:cs typeface="Roboto"/>
              <a:sym typeface="Roboto"/>
            </a:endParaRPr>
          </a:p>
        </p:txBody>
      </p:sp>
      <p:pic>
        <p:nvPicPr>
          <p:cNvPr id="394" name="Google Shape;394;p52"/>
          <p:cNvPicPr preferRelativeResize="0"/>
          <p:nvPr/>
        </p:nvPicPr>
        <p:blipFill>
          <a:blip r:embed="rId3">
            <a:alphaModFix/>
          </a:blip>
          <a:stretch>
            <a:fillRect/>
          </a:stretch>
        </p:blipFill>
        <p:spPr>
          <a:xfrm>
            <a:off x="5985100" y="1042000"/>
            <a:ext cx="2457950" cy="2420300"/>
          </a:xfrm>
          <a:prstGeom prst="rect">
            <a:avLst/>
          </a:prstGeom>
          <a:noFill/>
          <a:ln>
            <a:noFill/>
          </a:ln>
        </p:spPr>
      </p:pic>
      <p:sp>
        <p:nvSpPr>
          <p:cNvPr id="395" name="Google Shape;395;p52"/>
          <p:cNvSpPr txBox="1">
            <a:spLocks noGrp="1"/>
          </p:cNvSpPr>
          <p:nvPr>
            <p:ph type="body" idx="1"/>
          </p:nvPr>
        </p:nvSpPr>
        <p:spPr>
          <a:xfrm>
            <a:off x="311700" y="1152475"/>
            <a:ext cx="5431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a:latin typeface="Roboto Light"/>
              <a:ea typeface="Roboto Light"/>
              <a:cs typeface="Roboto Light"/>
              <a:sym typeface="Roboto Light"/>
            </a:endParaRPr>
          </a:p>
          <a:p>
            <a:pPr marL="457200" lvl="0" indent="-34290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Upscale the presentation </a:t>
            </a:r>
            <a:endParaRPr>
              <a:latin typeface="Roboto Light"/>
              <a:ea typeface="Roboto Light"/>
              <a:cs typeface="Roboto Light"/>
              <a:sym typeface="Roboto Light"/>
            </a:endParaRPr>
          </a:p>
          <a:p>
            <a:pPr marL="457200" lvl="0" indent="-34290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Utilize reusable containers that can be brought back for sanitizing</a:t>
            </a:r>
            <a:endParaRPr>
              <a:latin typeface="Roboto Light"/>
              <a:ea typeface="Roboto Light"/>
              <a:cs typeface="Roboto Light"/>
              <a:sym typeface="Roboto Light"/>
            </a:endParaRPr>
          </a:p>
          <a:p>
            <a:pPr marL="457200" lvl="0" indent="-317500" algn="l" rtl="0">
              <a:lnSpc>
                <a:spcPct val="100000"/>
              </a:lnSpc>
              <a:spcBef>
                <a:spcPts val="1000"/>
              </a:spcBef>
              <a:spcAft>
                <a:spcPts val="1000"/>
              </a:spcAft>
              <a:buClr>
                <a:schemeClr val="dk1"/>
              </a:buClr>
              <a:buSzPts val="1400"/>
              <a:buFont typeface="Roboto Light"/>
              <a:buChar char="●"/>
            </a:pPr>
            <a:r>
              <a:rPr lang="en">
                <a:latin typeface="Roboto Light"/>
                <a:ea typeface="Roboto Light"/>
                <a:cs typeface="Roboto Light"/>
                <a:sym typeface="Roboto Light"/>
              </a:rPr>
              <a:t>To-Go option for retail outlets and  independent and assisted living</a:t>
            </a:r>
            <a:endParaRPr>
              <a:latin typeface="Roboto Light"/>
              <a:ea typeface="Roboto Light"/>
              <a:cs typeface="Roboto Light"/>
              <a:sym typeface="Roboto Light"/>
            </a:endParaRPr>
          </a:p>
        </p:txBody>
      </p:sp>
      <p:pic>
        <p:nvPicPr>
          <p:cNvPr id="396" name="Google Shape;396;p52"/>
          <p:cNvPicPr preferRelativeResize="0"/>
          <p:nvPr/>
        </p:nvPicPr>
        <p:blipFill>
          <a:blip r:embed="rId4">
            <a:alphaModFix/>
          </a:blip>
          <a:stretch>
            <a:fillRect/>
          </a:stretch>
        </p:blipFill>
        <p:spPr>
          <a:xfrm>
            <a:off x="3268025" y="3174125"/>
            <a:ext cx="2182995" cy="16372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a:solidFill>
                  <a:srgbClr val="FFFFFF"/>
                </a:solidFill>
                <a:latin typeface="Roboto"/>
                <a:ea typeface="Roboto"/>
                <a:cs typeface="Roboto"/>
                <a:sym typeface="Roboto"/>
              </a:rPr>
              <a:t>Real Talk  </a:t>
            </a:r>
            <a:endParaRPr sz="2400">
              <a:solidFill>
                <a:srgbClr val="FFFFFF"/>
              </a:solidFill>
              <a:latin typeface="Roboto"/>
              <a:ea typeface="Roboto"/>
              <a:cs typeface="Roboto"/>
              <a:sym typeface="Roboto"/>
            </a:endParaRPr>
          </a:p>
        </p:txBody>
      </p:sp>
      <p:sp>
        <p:nvSpPr>
          <p:cNvPr id="109" name="Google Shape;109;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38761D"/>
                </a:solidFill>
                <a:latin typeface="Gudea"/>
                <a:ea typeface="Gudea"/>
                <a:cs typeface="Gudea"/>
                <a:sym typeface="Gudea"/>
              </a:rPr>
              <a:t>“Our world has changed significantly.”</a:t>
            </a:r>
            <a:endParaRPr>
              <a:solidFill>
                <a:srgbClr val="38761D"/>
              </a:solidFill>
              <a:latin typeface="Gudea"/>
              <a:ea typeface="Gudea"/>
              <a:cs typeface="Gudea"/>
              <a:sym typeface="Gudea"/>
            </a:endParaRPr>
          </a:p>
          <a:p>
            <a:pPr marL="0" lvl="0" indent="0" algn="l" rtl="0">
              <a:lnSpc>
                <a:spcPct val="100000"/>
              </a:lnSpc>
              <a:spcBef>
                <a:spcPts val="0"/>
              </a:spcBef>
              <a:spcAft>
                <a:spcPts val="0"/>
              </a:spcAft>
              <a:buClr>
                <a:schemeClr val="dk1"/>
              </a:buClr>
              <a:buSzPts val="1100"/>
              <a:buFont typeface="Arial"/>
              <a:buNone/>
            </a:pPr>
            <a:r>
              <a:rPr lang="en">
                <a:solidFill>
                  <a:srgbClr val="38761D"/>
                </a:solidFill>
                <a:latin typeface="Gudea"/>
                <a:ea typeface="Gudea"/>
                <a:cs typeface="Gudea"/>
                <a:sym typeface="Gudea"/>
              </a:rPr>
              <a:t>“It won’t be ‘business as usual’ going forward.”</a:t>
            </a:r>
            <a:endParaRPr>
              <a:solidFill>
                <a:srgbClr val="38761D"/>
              </a:solidFill>
              <a:latin typeface="Gudea"/>
              <a:ea typeface="Gudea"/>
              <a:cs typeface="Gudea"/>
              <a:sym typeface="Gudea"/>
            </a:endParaRPr>
          </a:p>
          <a:p>
            <a:pPr marL="0" lvl="0" indent="0" algn="l" rtl="0">
              <a:lnSpc>
                <a:spcPct val="100000"/>
              </a:lnSpc>
              <a:spcBef>
                <a:spcPts val="1000"/>
              </a:spcBef>
              <a:spcAft>
                <a:spcPts val="0"/>
              </a:spcAft>
              <a:buNone/>
            </a:pPr>
            <a:endParaRPr/>
          </a:p>
        </p:txBody>
      </p:sp>
      <p:pic>
        <p:nvPicPr>
          <p:cNvPr id="110" name="Google Shape;110;p18"/>
          <p:cNvPicPr preferRelativeResize="0"/>
          <p:nvPr/>
        </p:nvPicPr>
        <p:blipFill>
          <a:blip r:embed="rId3">
            <a:alphaModFix/>
          </a:blip>
          <a:stretch>
            <a:fillRect/>
          </a:stretch>
        </p:blipFill>
        <p:spPr>
          <a:xfrm>
            <a:off x="1709725" y="-2"/>
            <a:ext cx="632632" cy="567300"/>
          </a:xfrm>
          <a:prstGeom prst="rect">
            <a:avLst/>
          </a:prstGeom>
          <a:noFill/>
          <a:ln>
            <a:noFill/>
          </a:ln>
        </p:spPr>
      </p:pic>
      <p:sp>
        <p:nvSpPr>
          <p:cNvPr id="111" name="Google Shape;111;p18"/>
          <p:cNvSpPr txBox="1"/>
          <p:nvPr/>
        </p:nvSpPr>
        <p:spPr>
          <a:xfrm>
            <a:off x="5338700" y="1547825"/>
            <a:ext cx="3293400" cy="7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0000FF"/>
                </a:solidFill>
                <a:latin typeface="Gudea"/>
                <a:ea typeface="Gudea"/>
                <a:cs typeface="Gudea"/>
                <a:sym typeface="Gudea"/>
              </a:rPr>
              <a:t>“Residents are losing weight and muscle mass.”</a:t>
            </a:r>
            <a:endParaRPr sz="1800">
              <a:solidFill>
                <a:srgbClr val="0000FF"/>
              </a:solidFill>
              <a:latin typeface="Gudea"/>
              <a:ea typeface="Gudea"/>
              <a:cs typeface="Gudea"/>
              <a:sym typeface="Gudea"/>
            </a:endParaRPr>
          </a:p>
          <a:p>
            <a:pPr marL="0" lvl="0" indent="0" algn="l" rtl="0">
              <a:spcBef>
                <a:spcPts val="0"/>
              </a:spcBef>
              <a:spcAft>
                <a:spcPts val="0"/>
              </a:spcAft>
              <a:buNone/>
            </a:pPr>
            <a:endParaRPr/>
          </a:p>
        </p:txBody>
      </p:sp>
      <p:sp>
        <p:nvSpPr>
          <p:cNvPr id="112" name="Google Shape;112;p18"/>
          <p:cNvSpPr txBox="1"/>
          <p:nvPr/>
        </p:nvSpPr>
        <p:spPr>
          <a:xfrm>
            <a:off x="119050" y="2188400"/>
            <a:ext cx="4595700" cy="4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990000"/>
                </a:solidFill>
                <a:latin typeface="Gudea"/>
                <a:ea typeface="Gudea"/>
                <a:cs typeface="Gudea"/>
                <a:sym typeface="Gudea"/>
              </a:rPr>
              <a:t>“I have to keep my staff and guests safe.”</a:t>
            </a:r>
            <a:endParaRPr sz="1800">
              <a:solidFill>
                <a:srgbClr val="990000"/>
              </a:solidFill>
              <a:latin typeface="Gudea"/>
              <a:ea typeface="Gudea"/>
              <a:cs typeface="Gudea"/>
              <a:sym typeface="Gudea"/>
            </a:endParaRPr>
          </a:p>
          <a:p>
            <a:pPr marL="0" lvl="0" indent="0" algn="l" rtl="0">
              <a:spcBef>
                <a:spcPts val="0"/>
              </a:spcBef>
              <a:spcAft>
                <a:spcPts val="0"/>
              </a:spcAft>
              <a:buNone/>
            </a:pPr>
            <a:endParaRPr>
              <a:solidFill>
                <a:srgbClr val="990000"/>
              </a:solidFill>
            </a:endParaRPr>
          </a:p>
        </p:txBody>
      </p:sp>
      <p:sp>
        <p:nvSpPr>
          <p:cNvPr id="113" name="Google Shape;113;p18"/>
          <p:cNvSpPr txBox="1"/>
          <p:nvPr/>
        </p:nvSpPr>
        <p:spPr>
          <a:xfrm>
            <a:off x="392900" y="3893350"/>
            <a:ext cx="6655500" cy="4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0000FF"/>
                </a:solidFill>
                <a:latin typeface="Gudea"/>
                <a:ea typeface="Gudea"/>
                <a:cs typeface="Gudea"/>
                <a:sym typeface="Gudea"/>
              </a:rPr>
              <a:t>“It’s hard to maintain satisfaction levels, but I have to find a way.”</a:t>
            </a:r>
            <a:endParaRPr sz="1800">
              <a:solidFill>
                <a:srgbClr val="0000FF"/>
              </a:solidFill>
              <a:latin typeface="Gudea"/>
              <a:ea typeface="Gudea"/>
              <a:cs typeface="Gudea"/>
              <a:sym typeface="Gudea"/>
            </a:endParaRPr>
          </a:p>
          <a:p>
            <a:pPr marL="0" lvl="0" indent="0" algn="l" rtl="0">
              <a:spcBef>
                <a:spcPts val="0"/>
              </a:spcBef>
              <a:spcAft>
                <a:spcPts val="0"/>
              </a:spcAft>
              <a:buNone/>
            </a:pPr>
            <a:endParaRPr/>
          </a:p>
        </p:txBody>
      </p:sp>
      <p:sp>
        <p:nvSpPr>
          <p:cNvPr id="114" name="Google Shape;114;p18"/>
          <p:cNvSpPr txBox="1"/>
          <p:nvPr/>
        </p:nvSpPr>
        <p:spPr>
          <a:xfrm>
            <a:off x="1393025" y="2988475"/>
            <a:ext cx="3667200" cy="9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76A5AF"/>
                </a:solidFill>
                <a:latin typeface="Gudea"/>
                <a:ea typeface="Gudea"/>
                <a:cs typeface="Gudea"/>
                <a:sym typeface="Gudea"/>
              </a:rPr>
              <a:t>“We need to find new ways to get even leaner”</a:t>
            </a:r>
            <a:endParaRPr sz="1800">
              <a:solidFill>
                <a:srgbClr val="76A5AF"/>
              </a:solidFill>
              <a:latin typeface="Gudea"/>
              <a:ea typeface="Gudea"/>
              <a:cs typeface="Gudea"/>
              <a:sym typeface="Gudea"/>
            </a:endParaRPr>
          </a:p>
        </p:txBody>
      </p:sp>
      <p:sp>
        <p:nvSpPr>
          <p:cNvPr id="115" name="Google Shape;115;p18"/>
          <p:cNvSpPr txBox="1"/>
          <p:nvPr/>
        </p:nvSpPr>
        <p:spPr>
          <a:xfrm>
            <a:off x="5536400" y="2809875"/>
            <a:ext cx="3095700" cy="8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990000"/>
                </a:solidFill>
                <a:latin typeface="Gudea"/>
                <a:ea typeface="Gudea"/>
                <a:cs typeface="Gudea"/>
                <a:sym typeface="Gudea"/>
              </a:rPr>
              <a:t>“We are being forced to ‘right size’ our foodservice operations and teams.”</a:t>
            </a:r>
            <a:endParaRPr sz="1800">
              <a:solidFill>
                <a:srgbClr val="990000"/>
              </a:solidFill>
              <a:latin typeface="Gudea"/>
              <a:ea typeface="Gudea"/>
              <a:cs typeface="Gudea"/>
              <a:sym typeface="Gudea"/>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3"/>
          <p:cNvSpPr txBox="1"/>
          <p:nvPr/>
        </p:nvSpPr>
        <p:spPr>
          <a:xfrm>
            <a:off x="1387350" y="726125"/>
            <a:ext cx="6369300" cy="2762400"/>
          </a:xfrm>
          <a:prstGeom prst="rect">
            <a:avLst/>
          </a:prstGeom>
          <a:noFill/>
          <a:ln>
            <a:noFill/>
          </a:ln>
        </p:spPr>
        <p:txBody>
          <a:bodyPr spcFirstLastPara="1" wrap="square" lIns="91425" tIns="91425" rIns="91425" bIns="91425" anchor="ctr" anchorCtr="0">
            <a:noAutofit/>
          </a:bodyPr>
          <a:lstStyle/>
          <a:p>
            <a:pPr marL="0" marR="355600" lvl="0" indent="0" algn="ctr" rtl="0">
              <a:lnSpc>
                <a:spcPct val="124137"/>
              </a:lnSpc>
              <a:spcBef>
                <a:spcPts val="0"/>
              </a:spcBef>
              <a:spcAft>
                <a:spcPts val="0"/>
              </a:spcAft>
              <a:buNone/>
            </a:pPr>
            <a:r>
              <a:rPr lang="en" sz="2900" i="1">
                <a:solidFill>
                  <a:srgbClr val="FFFFFF"/>
                </a:solidFill>
                <a:latin typeface="Spectral SemiBold"/>
                <a:ea typeface="Spectral SemiBold"/>
                <a:cs typeface="Spectral SemiBold"/>
                <a:sym typeface="Spectral SemiBold"/>
              </a:rPr>
              <a:t>“</a:t>
            </a:r>
            <a:r>
              <a:rPr lang="en" sz="2900" i="1">
                <a:solidFill>
                  <a:srgbClr val="FFFFFF"/>
                </a:solidFill>
                <a:uFill>
                  <a:noFill/>
                </a:uFill>
                <a:latin typeface="Spectral SemiBold"/>
                <a:ea typeface="Spectral SemiBold"/>
                <a:cs typeface="Spectral SemiBold"/>
                <a:sym typeface="Spectral SemiBol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dinner hour is a sacred, happy time when everyone should be together and relaxed.</a:t>
            </a:r>
            <a:r>
              <a:rPr lang="en" sz="2900">
                <a:solidFill>
                  <a:srgbClr val="FFFFFF"/>
                </a:solidFill>
                <a:latin typeface="Spectral SemiBold"/>
                <a:ea typeface="Spectral SemiBold"/>
                <a:cs typeface="Spectral SemiBold"/>
                <a:sym typeface="Spectral SemiBold"/>
              </a:rPr>
              <a:t>”</a:t>
            </a:r>
            <a:endParaRPr sz="2900">
              <a:solidFill>
                <a:srgbClr val="FFFFFF"/>
              </a:solidFill>
              <a:latin typeface="Spectral SemiBold"/>
              <a:ea typeface="Spectral SemiBold"/>
              <a:cs typeface="Spectral SemiBold"/>
              <a:sym typeface="Spectral SemiBold"/>
            </a:endParaRPr>
          </a:p>
          <a:p>
            <a:pPr marL="0" marR="355600" lvl="0" indent="0" algn="ctr" rtl="0">
              <a:lnSpc>
                <a:spcPct val="124137"/>
              </a:lnSpc>
              <a:spcBef>
                <a:spcPts val="0"/>
              </a:spcBef>
              <a:spcAft>
                <a:spcPts val="0"/>
              </a:spcAft>
              <a:buClr>
                <a:schemeClr val="dk1"/>
              </a:buClr>
              <a:buSzPts val="1100"/>
              <a:buFont typeface="Arial"/>
              <a:buNone/>
            </a:pPr>
            <a:endParaRPr sz="2150" i="1">
              <a:solidFill>
                <a:srgbClr val="FFFFFF"/>
              </a:solidFill>
              <a:uFill>
                <a:noFill/>
              </a:uFill>
              <a:latin typeface="Spectral SemiBold"/>
              <a:ea typeface="Spectral SemiBold"/>
              <a:cs typeface="Spectral SemiBold"/>
              <a:sym typeface="Spectral SemiBol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0" lvl="0" indent="0" algn="ctr" rtl="0">
              <a:spcBef>
                <a:spcPts val="0"/>
              </a:spcBef>
              <a:spcAft>
                <a:spcPts val="0"/>
              </a:spcAft>
              <a:buClr>
                <a:schemeClr val="dk1"/>
              </a:buClr>
              <a:buSzPts val="1100"/>
              <a:buFont typeface="Arial"/>
              <a:buNone/>
            </a:pPr>
            <a:r>
              <a:rPr lang="en" sz="2700" i="1">
                <a:solidFill>
                  <a:srgbClr val="FFFFFF"/>
                </a:solidFill>
                <a:uFill>
                  <a:noFill/>
                </a:uFill>
                <a:latin typeface="Spectral"/>
                <a:ea typeface="Spectral"/>
                <a:cs typeface="Spectral"/>
                <a:sym typeface="Spectr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Julia Child</a:t>
            </a:r>
            <a:endParaRPr sz="2700" i="1">
              <a:solidFill>
                <a:srgbClr val="FFFFFF"/>
              </a:solidFill>
              <a:latin typeface="Spectral"/>
              <a:ea typeface="Spectral"/>
              <a:cs typeface="Spectral"/>
              <a:sym typeface="Spectral"/>
            </a:endParaRPr>
          </a:p>
          <a:p>
            <a:pPr marL="0" lvl="0" indent="0" algn="ctr" rtl="0">
              <a:spcBef>
                <a:spcPts val="0"/>
              </a:spcBef>
              <a:spcAft>
                <a:spcPts val="0"/>
              </a:spcAft>
              <a:buNone/>
            </a:pPr>
            <a:endParaRPr sz="2500">
              <a:solidFill>
                <a:srgbClr val="FFFFFF"/>
              </a:solidFill>
              <a:latin typeface="Spectral SemiBold"/>
              <a:ea typeface="Spectral SemiBold"/>
              <a:cs typeface="Spectral SemiBold"/>
              <a:sym typeface="Spectral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4"/>
          <p:cNvSpPr txBox="1"/>
          <p:nvPr/>
        </p:nvSpPr>
        <p:spPr>
          <a:xfrm>
            <a:off x="1387350" y="726125"/>
            <a:ext cx="6369300" cy="276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100" i="1">
                <a:solidFill>
                  <a:srgbClr val="FFFFFF"/>
                </a:solidFill>
                <a:latin typeface="Spectral SemiBold"/>
                <a:ea typeface="Spectral SemiBold"/>
                <a:cs typeface="Spectral SemiBold"/>
                <a:sym typeface="Spectral SemiBold"/>
              </a:rPr>
              <a:t>Communal Dining</a:t>
            </a:r>
            <a:endParaRPr sz="2500" i="1">
              <a:solidFill>
                <a:srgbClr val="FFFFFF"/>
              </a:solidFill>
              <a:latin typeface="Spectral SemiBold"/>
              <a:ea typeface="Spectral SemiBold"/>
              <a:cs typeface="Spectral SemiBold"/>
              <a:sym typeface="Spectral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p:nvPr/>
        </p:nvSpPr>
        <p:spPr>
          <a:xfrm>
            <a:off x="978925" y="2727350"/>
            <a:ext cx="1192500" cy="13866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udea"/>
                <a:ea typeface="Gudea"/>
                <a:cs typeface="Gudea"/>
                <a:sym typeface="Gudea"/>
              </a:rPr>
              <a:t>Reinforce and validate sanitation best practices. </a:t>
            </a:r>
            <a:endParaRPr sz="1000">
              <a:latin typeface="Gudea"/>
              <a:ea typeface="Gudea"/>
              <a:cs typeface="Gudea"/>
              <a:sym typeface="Gudea"/>
            </a:endParaRPr>
          </a:p>
        </p:txBody>
      </p:sp>
      <p:sp>
        <p:nvSpPr>
          <p:cNvPr id="412" name="Google Shape;412;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CC0000"/>
                </a:solidFill>
                <a:latin typeface="Roboto"/>
                <a:ea typeface="Roboto"/>
                <a:cs typeface="Roboto"/>
                <a:sym typeface="Roboto"/>
              </a:rPr>
              <a:t>Five Pillars - Key Healthcare Customer Focus Areas</a:t>
            </a:r>
            <a:endParaRPr sz="2400" b="1">
              <a:solidFill>
                <a:srgbClr val="CC0000"/>
              </a:solidFill>
              <a:latin typeface="Roboto"/>
              <a:ea typeface="Roboto"/>
              <a:cs typeface="Roboto"/>
              <a:sym typeface="Roboto"/>
            </a:endParaRPr>
          </a:p>
        </p:txBody>
      </p:sp>
      <p:sp>
        <p:nvSpPr>
          <p:cNvPr id="413" name="Google Shape;413;p55"/>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434343"/>
                </a:solidFill>
                <a:highlight>
                  <a:srgbClr val="FFFFFF"/>
                </a:highlight>
                <a:latin typeface="EB Garamond Regular"/>
                <a:ea typeface="EB Garamond Regular"/>
                <a:cs typeface="EB Garamond Regular"/>
                <a:sym typeface="EB Garamond Regular"/>
              </a:rPr>
              <a:t>Considering all of these aspects supports the continued pivot of healthcare business. These pillars are not intended to be sequential. They may overlap, based on timing and relevance of changes you are making.</a:t>
            </a:r>
            <a:endParaRPr sz="1400">
              <a:solidFill>
                <a:srgbClr val="434343"/>
              </a:solidFill>
              <a:latin typeface="EB Garamond Regular"/>
              <a:ea typeface="EB Garamond Regular"/>
              <a:cs typeface="EB Garamond Regular"/>
              <a:sym typeface="EB Garamond Regular"/>
            </a:endParaRPr>
          </a:p>
          <a:p>
            <a:pPr marL="457200" lvl="0" indent="0" algn="l" rtl="0">
              <a:spcBef>
                <a:spcPts val="1600"/>
              </a:spcBef>
              <a:spcAft>
                <a:spcPts val="1600"/>
              </a:spcAft>
              <a:buNone/>
            </a:pPr>
            <a:endParaRPr sz="1400">
              <a:solidFill>
                <a:srgbClr val="434343"/>
              </a:solidFill>
              <a:latin typeface="Roboto"/>
              <a:ea typeface="Roboto"/>
              <a:cs typeface="Roboto"/>
              <a:sym typeface="Roboto"/>
            </a:endParaRPr>
          </a:p>
        </p:txBody>
      </p:sp>
      <p:pic>
        <p:nvPicPr>
          <p:cNvPr id="414" name="Google Shape;414;p55"/>
          <p:cNvPicPr preferRelativeResize="0"/>
          <p:nvPr/>
        </p:nvPicPr>
        <p:blipFill>
          <a:blip r:embed="rId3">
            <a:alphaModFix/>
          </a:blip>
          <a:stretch>
            <a:fillRect/>
          </a:stretch>
        </p:blipFill>
        <p:spPr>
          <a:xfrm>
            <a:off x="7837600" y="4659450"/>
            <a:ext cx="1088500" cy="363950"/>
          </a:xfrm>
          <a:prstGeom prst="rect">
            <a:avLst/>
          </a:prstGeom>
          <a:noFill/>
          <a:ln>
            <a:noFill/>
          </a:ln>
        </p:spPr>
      </p:pic>
      <p:sp>
        <p:nvSpPr>
          <p:cNvPr id="415" name="Google Shape;415;p55"/>
          <p:cNvSpPr txBox="1"/>
          <p:nvPr/>
        </p:nvSpPr>
        <p:spPr>
          <a:xfrm>
            <a:off x="979075" y="1924375"/>
            <a:ext cx="1192500" cy="842700"/>
          </a:xfrm>
          <a:prstGeom prst="rect">
            <a:avLst/>
          </a:prstGeom>
          <a:solidFill>
            <a:srgbClr val="CC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Cleaning &amp; Sanitizing</a:t>
            </a:r>
            <a:endParaRPr b="1">
              <a:solidFill>
                <a:srgbClr val="FFFFFF"/>
              </a:solidFill>
              <a:latin typeface="Roboto"/>
              <a:ea typeface="Roboto"/>
              <a:cs typeface="Roboto"/>
              <a:sym typeface="Roboto"/>
            </a:endParaRPr>
          </a:p>
        </p:txBody>
      </p:sp>
      <p:sp>
        <p:nvSpPr>
          <p:cNvPr id="416" name="Google Shape;416;p55"/>
          <p:cNvSpPr txBox="1"/>
          <p:nvPr/>
        </p:nvSpPr>
        <p:spPr>
          <a:xfrm>
            <a:off x="3814775" y="1924375"/>
            <a:ext cx="1192500" cy="842700"/>
          </a:xfrm>
          <a:prstGeom prst="rect">
            <a:avLst/>
          </a:prstGeom>
          <a:solidFill>
            <a:srgbClr val="CC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Menu </a:t>
            </a:r>
            <a:endParaRPr b="1">
              <a:solidFill>
                <a:srgbClr val="FFFFFF"/>
              </a:solidFill>
              <a:latin typeface="Roboto"/>
              <a:ea typeface="Roboto"/>
              <a:cs typeface="Roboto"/>
              <a:sym typeface="Roboto"/>
            </a:endParaRPr>
          </a:p>
        </p:txBody>
      </p:sp>
      <p:sp>
        <p:nvSpPr>
          <p:cNvPr id="417" name="Google Shape;417;p55"/>
          <p:cNvSpPr txBox="1"/>
          <p:nvPr/>
        </p:nvSpPr>
        <p:spPr>
          <a:xfrm>
            <a:off x="5203375" y="1924375"/>
            <a:ext cx="1192500" cy="842700"/>
          </a:xfrm>
          <a:prstGeom prst="rect">
            <a:avLst/>
          </a:prstGeom>
          <a:solidFill>
            <a:srgbClr val="CC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Operations</a:t>
            </a:r>
            <a:endParaRPr b="1">
              <a:solidFill>
                <a:srgbClr val="FFFFFF"/>
              </a:solidFill>
              <a:latin typeface="Roboto"/>
              <a:ea typeface="Roboto"/>
              <a:cs typeface="Roboto"/>
              <a:sym typeface="Roboto"/>
            </a:endParaRPr>
          </a:p>
        </p:txBody>
      </p:sp>
      <p:sp>
        <p:nvSpPr>
          <p:cNvPr id="418" name="Google Shape;418;p55"/>
          <p:cNvSpPr txBox="1"/>
          <p:nvPr/>
        </p:nvSpPr>
        <p:spPr>
          <a:xfrm>
            <a:off x="2396850" y="1924375"/>
            <a:ext cx="1192500" cy="842700"/>
          </a:xfrm>
          <a:prstGeom prst="rect">
            <a:avLst/>
          </a:prstGeom>
          <a:solidFill>
            <a:srgbClr val="CC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Cost Control</a:t>
            </a:r>
            <a:endParaRPr b="1">
              <a:solidFill>
                <a:srgbClr val="FFFFFF"/>
              </a:solidFill>
              <a:latin typeface="Roboto"/>
              <a:ea typeface="Roboto"/>
              <a:cs typeface="Roboto"/>
              <a:sym typeface="Roboto"/>
            </a:endParaRPr>
          </a:p>
        </p:txBody>
      </p:sp>
      <p:sp>
        <p:nvSpPr>
          <p:cNvPr id="419" name="Google Shape;419;p55"/>
          <p:cNvSpPr txBox="1"/>
          <p:nvPr/>
        </p:nvSpPr>
        <p:spPr>
          <a:xfrm>
            <a:off x="6608275" y="1924375"/>
            <a:ext cx="1192500" cy="842700"/>
          </a:xfrm>
          <a:prstGeom prst="rect">
            <a:avLst/>
          </a:prstGeom>
          <a:solidFill>
            <a:srgbClr val="CC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Staffing</a:t>
            </a:r>
            <a:endParaRPr b="1">
              <a:solidFill>
                <a:srgbClr val="FFFFFF"/>
              </a:solidFill>
              <a:latin typeface="Roboto"/>
              <a:ea typeface="Roboto"/>
              <a:cs typeface="Roboto"/>
              <a:sym typeface="Roboto"/>
            </a:endParaRPr>
          </a:p>
          <a:p>
            <a:pPr marL="0" lvl="0" indent="0" algn="ctr" rtl="0">
              <a:spcBef>
                <a:spcPts val="0"/>
              </a:spcBef>
              <a:spcAft>
                <a:spcPts val="0"/>
              </a:spcAft>
              <a:buNone/>
            </a:pPr>
            <a:endParaRPr b="1">
              <a:solidFill>
                <a:srgbClr val="FFFFFF"/>
              </a:solidFill>
              <a:latin typeface="Roboto"/>
              <a:ea typeface="Roboto"/>
              <a:cs typeface="Roboto"/>
              <a:sym typeface="Roboto"/>
            </a:endParaRPr>
          </a:p>
        </p:txBody>
      </p:sp>
      <p:sp>
        <p:nvSpPr>
          <p:cNvPr id="420" name="Google Shape;420;p55"/>
          <p:cNvSpPr/>
          <p:nvPr/>
        </p:nvSpPr>
        <p:spPr>
          <a:xfrm>
            <a:off x="3814775" y="2767075"/>
            <a:ext cx="1192500" cy="13470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udea"/>
                <a:ea typeface="Gudea"/>
                <a:cs typeface="Gudea"/>
                <a:sym typeface="Gudea"/>
              </a:rPr>
              <a:t>Menu redesign to accommodate changes in service.</a:t>
            </a:r>
            <a:endParaRPr sz="1000">
              <a:latin typeface="Gudea"/>
              <a:ea typeface="Gudea"/>
              <a:cs typeface="Gudea"/>
              <a:sym typeface="Gudea"/>
            </a:endParaRPr>
          </a:p>
        </p:txBody>
      </p:sp>
      <p:sp>
        <p:nvSpPr>
          <p:cNvPr id="421" name="Google Shape;421;p55"/>
          <p:cNvSpPr/>
          <p:nvPr/>
        </p:nvSpPr>
        <p:spPr>
          <a:xfrm>
            <a:off x="5203325" y="2767075"/>
            <a:ext cx="1192500" cy="13470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udea"/>
                <a:ea typeface="Gudea"/>
                <a:cs typeface="Gudea"/>
                <a:sym typeface="Gudea"/>
              </a:rPr>
              <a:t>Maintain operational efficiencies through policy and procedure updates as the industry continues to pivot.</a:t>
            </a:r>
            <a:endParaRPr sz="1000">
              <a:latin typeface="Gudea"/>
              <a:ea typeface="Gudea"/>
              <a:cs typeface="Gudea"/>
              <a:sym typeface="Gudea"/>
            </a:endParaRPr>
          </a:p>
        </p:txBody>
      </p:sp>
      <p:sp>
        <p:nvSpPr>
          <p:cNvPr id="422" name="Google Shape;422;p55"/>
          <p:cNvSpPr/>
          <p:nvPr/>
        </p:nvSpPr>
        <p:spPr>
          <a:xfrm>
            <a:off x="2400975" y="2747150"/>
            <a:ext cx="1192500" cy="13470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udea"/>
                <a:ea typeface="Gudea"/>
                <a:cs typeface="Gudea"/>
                <a:sym typeface="Gudea"/>
              </a:rPr>
              <a:t>Containing cost while providing the best customer experience possible will be a priority.</a:t>
            </a:r>
            <a:endParaRPr sz="1000">
              <a:latin typeface="Gudea"/>
              <a:ea typeface="Gudea"/>
              <a:cs typeface="Gudea"/>
              <a:sym typeface="Gudea"/>
            </a:endParaRPr>
          </a:p>
        </p:txBody>
      </p:sp>
      <p:sp>
        <p:nvSpPr>
          <p:cNvPr id="423" name="Google Shape;423;p55"/>
          <p:cNvSpPr/>
          <p:nvPr/>
        </p:nvSpPr>
        <p:spPr>
          <a:xfrm>
            <a:off x="6608275" y="2747150"/>
            <a:ext cx="1192500" cy="13470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Gudea"/>
                <a:ea typeface="Gudea"/>
                <a:cs typeface="Gudea"/>
                <a:sym typeface="Gudea"/>
              </a:rPr>
              <a:t>Establish safety protocol for all employees. </a:t>
            </a:r>
            <a:endParaRPr sz="1000">
              <a:latin typeface="Gudea"/>
              <a:ea typeface="Gudea"/>
              <a:cs typeface="Gudea"/>
              <a:sym typeface="Gudea"/>
            </a:endParaRPr>
          </a:p>
          <a:p>
            <a:pPr marL="0" lvl="0" indent="0" algn="l" rtl="0">
              <a:spcBef>
                <a:spcPts val="0"/>
              </a:spcBef>
              <a:spcAft>
                <a:spcPts val="0"/>
              </a:spcAft>
              <a:buNone/>
            </a:pPr>
            <a:endParaRPr sz="1000">
              <a:latin typeface="Gudea"/>
              <a:ea typeface="Gudea"/>
              <a:cs typeface="Gudea"/>
              <a:sym typeface="Gudea"/>
            </a:endParaRPr>
          </a:p>
          <a:p>
            <a:pPr marL="0" lvl="0" indent="0" algn="l" rtl="0">
              <a:spcBef>
                <a:spcPts val="0"/>
              </a:spcBef>
              <a:spcAft>
                <a:spcPts val="0"/>
              </a:spcAft>
              <a:buNone/>
            </a:pPr>
            <a:r>
              <a:rPr lang="en" sz="1000">
                <a:latin typeface="Gudea"/>
                <a:ea typeface="Gudea"/>
                <a:cs typeface="Gudea"/>
                <a:sym typeface="Gudea"/>
              </a:rPr>
              <a:t>Focus on staff retention.</a:t>
            </a:r>
            <a:endParaRPr sz="1000">
              <a:latin typeface="Gudea"/>
              <a:ea typeface="Gudea"/>
              <a:cs typeface="Gudea"/>
              <a:sym typeface="Gudea"/>
            </a:endParaRPr>
          </a:p>
        </p:txBody>
      </p:sp>
      <p:sp>
        <p:nvSpPr>
          <p:cNvPr id="424" name="Google Shape;424;p55"/>
          <p:cNvSpPr txBox="1"/>
          <p:nvPr/>
        </p:nvSpPr>
        <p:spPr>
          <a:xfrm>
            <a:off x="352425" y="4332175"/>
            <a:ext cx="8292600" cy="25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222222"/>
                </a:solidFill>
                <a:highlight>
                  <a:schemeClr val="lt1"/>
                </a:highlight>
                <a:latin typeface="Roboto Light"/>
                <a:ea typeface="Roboto Light"/>
                <a:cs typeface="Roboto Light"/>
                <a:sym typeface="Roboto Light"/>
              </a:rPr>
              <a:t>The “return to normal” will be a journey, at a pace unique to each geographical region and subsegment..</a:t>
            </a:r>
            <a:endParaRPr>
              <a:solidFill>
                <a:srgbClr val="222222"/>
              </a:solidFill>
              <a:highlight>
                <a:schemeClr val="lt1"/>
              </a:highlight>
              <a:latin typeface="Roboto Light"/>
              <a:ea typeface="Roboto Light"/>
              <a:cs typeface="Roboto Light"/>
              <a:sym typeface="Roboto Light"/>
            </a:endParaRPr>
          </a:p>
          <a:p>
            <a:pPr marL="0" lvl="0" indent="0" algn="l" rtl="0">
              <a:lnSpc>
                <a:spcPct val="115000"/>
              </a:lnSpc>
              <a:spcBef>
                <a:spcPts val="0"/>
              </a:spcBef>
              <a:spcAft>
                <a:spcPts val="0"/>
              </a:spcAft>
              <a:buNone/>
            </a:pPr>
            <a:endParaRPr>
              <a:solidFill>
                <a:srgbClr val="222222"/>
              </a:solidFill>
              <a:highlight>
                <a:schemeClr val="lt1"/>
              </a:highlight>
              <a:latin typeface="Roboto Light"/>
              <a:ea typeface="Roboto Light"/>
              <a:cs typeface="Roboto Light"/>
              <a:sym typeface="Roboto Light"/>
            </a:endParaRPr>
          </a:p>
        </p:txBody>
      </p:sp>
      <p:pic>
        <p:nvPicPr>
          <p:cNvPr id="425" name="Google Shape;425;p55"/>
          <p:cNvPicPr preferRelativeResize="0"/>
          <p:nvPr/>
        </p:nvPicPr>
        <p:blipFill>
          <a:blip r:embed="rId4">
            <a:alphaModFix/>
          </a:blip>
          <a:stretch>
            <a:fillRect/>
          </a:stretch>
        </p:blipFill>
        <p:spPr>
          <a:xfrm>
            <a:off x="0" y="58046"/>
            <a:ext cx="9144000" cy="7976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6"/>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a:t>
            </a:r>
            <a:endParaRPr sz="2400" b="1">
              <a:solidFill>
                <a:srgbClr val="FFFFFF"/>
              </a:solidFill>
              <a:latin typeface="Roboto"/>
              <a:ea typeface="Roboto"/>
              <a:cs typeface="Roboto"/>
              <a:sym typeface="Roboto"/>
            </a:endParaRPr>
          </a:p>
        </p:txBody>
      </p:sp>
      <p:sp>
        <p:nvSpPr>
          <p:cNvPr id="431" name="Google Shape;431;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t>Have A Flexible Plan </a:t>
            </a:r>
            <a:endParaRPr sz="1900"/>
          </a:p>
          <a:p>
            <a:pPr marL="457200" lvl="0" indent="-336550" algn="l" rtl="0">
              <a:lnSpc>
                <a:spcPct val="100000"/>
              </a:lnSpc>
              <a:spcBef>
                <a:spcPts val="1000"/>
              </a:spcBef>
              <a:spcAft>
                <a:spcPts val="0"/>
              </a:spcAft>
              <a:buClr>
                <a:srgbClr val="222222"/>
              </a:buClr>
              <a:buSzPts val="1700"/>
              <a:buFont typeface="Roboto Light"/>
              <a:buChar char="●"/>
            </a:pPr>
            <a:r>
              <a:rPr lang="en" sz="1700">
                <a:solidFill>
                  <a:srgbClr val="222222"/>
                </a:solidFill>
                <a:highlight>
                  <a:schemeClr val="lt1"/>
                </a:highlight>
                <a:latin typeface="Roboto Light"/>
                <a:ea typeface="Roboto Light"/>
                <a:cs typeface="Roboto Light"/>
                <a:sym typeface="Roboto Light"/>
              </a:rPr>
              <a:t>Expect guests to be cautious about gathering again for meals. </a:t>
            </a:r>
            <a:endParaRPr sz="1700">
              <a:solidFill>
                <a:srgbClr val="222222"/>
              </a:solidFill>
              <a:highlight>
                <a:schemeClr val="lt1"/>
              </a:highlight>
              <a:latin typeface="Roboto Light"/>
              <a:ea typeface="Roboto Light"/>
              <a:cs typeface="Roboto Light"/>
              <a:sym typeface="Roboto Light"/>
            </a:endParaRPr>
          </a:p>
          <a:p>
            <a:pPr marL="914400" lvl="1" indent="-336550" algn="l" rtl="0">
              <a:lnSpc>
                <a:spcPct val="100000"/>
              </a:lnSpc>
              <a:spcBef>
                <a:spcPts val="0"/>
              </a:spcBef>
              <a:spcAft>
                <a:spcPts val="0"/>
              </a:spcAft>
              <a:buClr>
                <a:srgbClr val="222222"/>
              </a:buClr>
              <a:buSzPts val="1700"/>
              <a:buChar char="○"/>
            </a:pPr>
            <a:r>
              <a:rPr lang="en" sz="1700">
                <a:solidFill>
                  <a:srgbClr val="222222"/>
                </a:solidFill>
                <a:highlight>
                  <a:schemeClr val="lt1"/>
                </a:highlight>
              </a:rPr>
              <a:t>You can reassure them by demonstrating your attention to safety.</a:t>
            </a:r>
            <a:endParaRPr sz="1700">
              <a:solidFill>
                <a:srgbClr val="222222"/>
              </a:solidFill>
              <a:highlight>
                <a:schemeClr val="lt1"/>
              </a:highlight>
            </a:endParaRPr>
          </a:p>
          <a:p>
            <a:pPr marL="914400" lvl="0" indent="0" algn="l" rtl="0">
              <a:lnSpc>
                <a:spcPct val="100000"/>
              </a:lnSpc>
              <a:spcBef>
                <a:spcPts val="0"/>
              </a:spcBef>
              <a:spcAft>
                <a:spcPts val="0"/>
              </a:spcAft>
              <a:buNone/>
            </a:pPr>
            <a:endParaRPr sz="1700">
              <a:solidFill>
                <a:srgbClr val="222222"/>
              </a:solidFill>
              <a:highlight>
                <a:schemeClr val="lt1"/>
              </a:highlight>
            </a:endParaRPr>
          </a:p>
          <a:p>
            <a:pPr marL="457200" lvl="0" indent="-336550" algn="l" rtl="0">
              <a:spcBef>
                <a:spcPts val="0"/>
              </a:spcBef>
              <a:spcAft>
                <a:spcPts val="0"/>
              </a:spcAft>
              <a:buClr>
                <a:srgbClr val="222222"/>
              </a:buClr>
              <a:buSzPts val="1700"/>
              <a:buFont typeface="Roboto Light"/>
              <a:buChar char="●"/>
            </a:pPr>
            <a:r>
              <a:rPr lang="en" sz="1700">
                <a:solidFill>
                  <a:srgbClr val="222222"/>
                </a:solidFill>
                <a:highlight>
                  <a:schemeClr val="lt1"/>
                </a:highlight>
                <a:latin typeface="Roboto Light"/>
                <a:ea typeface="Roboto Light"/>
                <a:cs typeface="Roboto Light"/>
                <a:sym typeface="Roboto Light"/>
              </a:rPr>
              <a:t>Base plan off menu and available staffing </a:t>
            </a:r>
            <a:endParaRPr sz="1700">
              <a:solidFill>
                <a:srgbClr val="222222"/>
              </a:solidFill>
              <a:highlight>
                <a:schemeClr val="lt1"/>
              </a:highlight>
              <a:latin typeface="Roboto Light"/>
              <a:ea typeface="Roboto Light"/>
              <a:cs typeface="Roboto Light"/>
              <a:sym typeface="Roboto Light"/>
            </a:endParaRPr>
          </a:p>
          <a:p>
            <a:pPr marL="457200" lvl="0" indent="0" algn="l" rtl="0">
              <a:spcBef>
                <a:spcPts val="0"/>
              </a:spcBef>
              <a:spcAft>
                <a:spcPts val="0"/>
              </a:spcAft>
              <a:buNone/>
            </a:pPr>
            <a:endParaRPr sz="1700">
              <a:solidFill>
                <a:srgbClr val="222222"/>
              </a:solidFill>
              <a:highlight>
                <a:schemeClr val="lt1"/>
              </a:highlight>
              <a:latin typeface="Roboto Light"/>
              <a:ea typeface="Roboto Light"/>
              <a:cs typeface="Roboto Light"/>
              <a:sym typeface="Roboto Light"/>
            </a:endParaRPr>
          </a:p>
          <a:p>
            <a:pPr marL="457200" lvl="0" indent="-342900" algn="l" rtl="0">
              <a:spcBef>
                <a:spcPts val="0"/>
              </a:spcBef>
              <a:spcAft>
                <a:spcPts val="0"/>
              </a:spcAft>
              <a:buClr>
                <a:srgbClr val="222222"/>
              </a:buClr>
              <a:buSzPts val="1800"/>
              <a:buFont typeface="Roboto Light"/>
              <a:buChar char="●"/>
            </a:pPr>
            <a:r>
              <a:rPr lang="en" sz="1700">
                <a:solidFill>
                  <a:srgbClr val="222222"/>
                </a:solidFill>
                <a:highlight>
                  <a:schemeClr val="lt1"/>
                </a:highlight>
                <a:latin typeface="Roboto Light"/>
                <a:ea typeface="Roboto Light"/>
                <a:cs typeface="Roboto Light"/>
                <a:sym typeface="Roboto Light"/>
              </a:rPr>
              <a:t>Adjust front-of-house procedures &amp; job descriptions to match needs created by menu changes </a:t>
            </a:r>
            <a:r>
              <a:rPr lang="en" sz="1100">
                <a:solidFill>
                  <a:schemeClr val="lt1"/>
                </a:solidFill>
                <a:latin typeface="Roboto Light"/>
                <a:ea typeface="Roboto Light"/>
                <a:cs typeface="Roboto Light"/>
                <a:sym typeface="Roboto Light"/>
              </a:rPr>
              <a:t>SeBS</a:t>
            </a:r>
            <a:endParaRPr sz="1700">
              <a:solidFill>
                <a:srgbClr val="222222"/>
              </a:solidFill>
              <a:highlight>
                <a:schemeClr val="lt1"/>
              </a:highlight>
              <a:latin typeface="Roboto Light"/>
              <a:ea typeface="Roboto Light"/>
              <a:cs typeface="Roboto Light"/>
              <a:sym typeface="Roboto Light"/>
            </a:endParaRPr>
          </a:p>
          <a:p>
            <a:pPr marL="457200" lvl="0" indent="0" algn="l" rtl="0">
              <a:lnSpc>
                <a:spcPct val="100000"/>
              </a:lnSpc>
              <a:spcBef>
                <a:spcPts val="0"/>
              </a:spcBef>
              <a:spcAft>
                <a:spcPts val="1000"/>
              </a:spcAft>
              <a:buNone/>
            </a:pPr>
            <a:endParaRPr sz="1600" b="1">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7"/>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a:t>
            </a:r>
            <a:endParaRPr sz="2400" b="1">
              <a:solidFill>
                <a:srgbClr val="FFFFFF"/>
              </a:solidFill>
              <a:latin typeface="Roboto"/>
              <a:ea typeface="Roboto"/>
              <a:cs typeface="Roboto"/>
              <a:sym typeface="Roboto"/>
            </a:endParaRPr>
          </a:p>
        </p:txBody>
      </p:sp>
      <p:sp>
        <p:nvSpPr>
          <p:cNvPr id="437" name="Google Shape;437;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22222"/>
              </a:buClr>
              <a:buSzPts val="1800"/>
              <a:buFont typeface="Roboto Light"/>
              <a:buChar char="●"/>
            </a:pPr>
            <a:r>
              <a:rPr lang="en">
                <a:solidFill>
                  <a:srgbClr val="222222"/>
                </a:solidFill>
                <a:highlight>
                  <a:schemeClr val="lt1"/>
                </a:highlight>
                <a:latin typeface="Roboto Light"/>
                <a:ea typeface="Roboto Light"/>
                <a:cs typeface="Roboto Light"/>
                <a:sym typeface="Roboto Light"/>
              </a:rPr>
              <a:t>Have a visible cleaning strategy - Consider branding it for your community</a:t>
            </a:r>
            <a:endParaRPr sz="1800">
              <a:solidFill>
                <a:srgbClr val="222222"/>
              </a:solidFill>
              <a:highlight>
                <a:schemeClr val="lt1"/>
              </a:highlight>
            </a:endParaRPr>
          </a:p>
          <a:p>
            <a:pPr marL="914400" lvl="1" indent="-317500" algn="l" rtl="0">
              <a:spcBef>
                <a:spcPts val="0"/>
              </a:spcBef>
              <a:spcAft>
                <a:spcPts val="0"/>
              </a:spcAft>
              <a:buClr>
                <a:srgbClr val="222222"/>
              </a:buClr>
              <a:buSzPts val="1400"/>
              <a:buChar char="○"/>
            </a:pPr>
            <a:r>
              <a:rPr lang="en" sz="1800">
                <a:solidFill>
                  <a:srgbClr val="222222"/>
                </a:solidFill>
                <a:highlight>
                  <a:schemeClr val="lt1"/>
                </a:highlight>
              </a:rPr>
              <a:t>Communicate what you are doing to residents and families</a:t>
            </a:r>
            <a:endParaRPr sz="1800">
              <a:solidFill>
                <a:srgbClr val="222222"/>
              </a:solidFill>
              <a:highlight>
                <a:schemeClr val="lt1"/>
              </a:highlight>
            </a:endParaRPr>
          </a:p>
          <a:p>
            <a:pPr marL="914400" lvl="1" indent="-317500" algn="l" rtl="0">
              <a:spcBef>
                <a:spcPts val="0"/>
              </a:spcBef>
              <a:spcAft>
                <a:spcPts val="0"/>
              </a:spcAft>
              <a:buClr>
                <a:srgbClr val="222222"/>
              </a:buClr>
              <a:buSzPts val="1400"/>
              <a:buChar char="○"/>
            </a:pPr>
            <a:r>
              <a:rPr lang="en" sz="1800">
                <a:solidFill>
                  <a:srgbClr val="222222"/>
                </a:solidFill>
                <a:highlight>
                  <a:schemeClr val="lt1"/>
                </a:highlight>
              </a:rPr>
              <a:t>Increase frequency </a:t>
            </a:r>
            <a:endParaRPr sz="1800">
              <a:solidFill>
                <a:srgbClr val="222222"/>
              </a:solidFill>
              <a:highlight>
                <a:schemeClr val="lt1"/>
              </a:highlight>
            </a:endParaRPr>
          </a:p>
          <a:p>
            <a:pPr marL="914400" lvl="1" indent="-317500" algn="l" rtl="0">
              <a:spcBef>
                <a:spcPts val="0"/>
              </a:spcBef>
              <a:spcAft>
                <a:spcPts val="0"/>
              </a:spcAft>
              <a:buClr>
                <a:srgbClr val="222222"/>
              </a:buClr>
              <a:buSzPts val="1400"/>
              <a:buChar char="○"/>
            </a:pPr>
            <a:r>
              <a:rPr lang="en" sz="1800">
                <a:solidFill>
                  <a:srgbClr val="222222"/>
                </a:solidFill>
                <a:highlight>
                  <a:schemeClr val="lt1"/>
                </a:highlight>
              </a:rPr>
              <a:t>Between seatings:</a:t>
            </a:r>
            <a:endParaRPr sz="1800">
              <a:solidFill>
                <a:srgbClr val="222222"/>
              </a:solidFill>
              <a:highlight>
                <a:schemeClr val="lt1"/>
              </a:highlight>
            </a:endParaRPr>
          </a:p>
          <a:p>
            <a:pPr marL="1371600" lvl="2" indent="-317500" algn="l" rtl="0">
              <a:spcBef>
                <a:spcPts val="0"/>
              </a:spcBef>
              <a:spcAft>
                <a:spcPts val="0"/>
              </a:spcAft>
              <a:buClr>
                <a:srgbClr val="222222"/>
              </a:buClr>
              <a:buSzPts val="1400"/>
              <a:buChar char="■"/>
            </a:pPr>
            <a:r>
              <a:rPr lang="en" sz="1800">
                <a:solidFill>
                  <a:srgbClr val="222222"/>
                </a:solidFill>
                <a:highlight>
                  <a:schemeClr val="lt1"/>
                </a:highlight>
              </a:rPr>
              <a:t>table top and chairs; everything on table</a:t>
            </a:r>
            <a:endParaRPr sz="1800">
              <a:solidFill>
                <a:srgbClr val="222222"/>
              </a:solidFill>
              <a:highlight>
                <a:schemeClr val="lt1"/>
              </a:highlight>
            </a:endParaRPr>
          </a:p>
          <a:p>
            <a:pPr marL="0" lvl="0" indent="0" algn="l" rtl="0">
              <a:spcBef>
                <a:spcPts val="0"/>
              </a:spcBef>
              <a:spcAft>
                <a:spcPts val="0"/>
              </a:spcAft>
              <a:buNone/>
            </a:pPr>
            <a:r>
              <a:rPr lang="en">
                <a:solidFill>
                  <a:srgbClr val="222222"/>
                </a:solidFill>
                <a:highlight>
                  <a:schemeClr val="lt1"/>
                </a:highlight>
              </a:rPr>
              <a:t>	</a:t>
            </a:r>
            <a:endParaRPr sz="1800">
              <a:solidFill>
                <a:srgbClr val="222222"/>
              </a:solidFill>
              <a:highlight>
                <a:schemeClr val="lt1"/>
              </a:highlight>
            </a:endParaRPr>
          </a:p>
          <a:p>
            <a:pPr marL="0" lvl="0" indent="457200" algn="l" rtl="0">
              <a:spcBef>
                <a:spcPts val="0"/>
              </a:spcBef>
              <a:spcAft>
                <a:spcPts val="0"/>
              </a:spcAft>
              <a:buClr>
                <a:schemeClr val="dk1"/>
              </a:buClr>
              <a:buSzPts val="1100"/>
              <a:buFont typeface="Arial"/>
              <a:buNone/>
            </a:pPr>
            <a:r>
              <a:rPr lang="en" sz="1400" b="1">
                <a:solidFill>
                  <a:srgbClr val="222222"/>
                </a:solidFill>
                <a:highlight>
                  <a:schemeClr val="lt1"/>
                </a:highlight>
                <a:latin typeface="Roboto"/>
                <a:ea typeface="Roboto"/>
                <a:cs typeface="Roboto"/>
                <a:sym typeface="Roboto"/>
              </a:rPr>
              <a:t>TIP: Eliminate table presets, use rolled silverware, and minimize centerpieces</a:t>
            </a:r>
            <a:endParaRPr sz="1400" b="1">
              <a:solidFill>
                <a:srgbClr val="222222"/>
              </a:solidFill>
              <a:highlight>
                <a:schemeClr val="lt1"/>
              </a:highlight>
              <a:latin typeface="Roboto"/>
              <a:ea typeface="Roboto"/>
              <a:cs typeface="Roboto"/>
              <a:sym typeface="Roboto"/>
            </a:endParaRPr>
          </a:p>
          <a:p>
            <a:pPr marL="457200" lvl="0" indent="0" algn="l" rtl="0">
              <a:lnSpc>
                <a:spcPct val="100000"/>
              </a:lnSpc>
              <a:spcBef>
                <a:spcPts val="0"/>
              </a:spcBef>
              <a:spcAft>
                <a:spcPts val="1000"/>
              </a:spcAft>
              <a:buNone/>
            </a:pPr>
            <a:endParaRPr b="1">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8"/>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 </a:t>
            </a:r>
            <a:endParaRPr sz="2400" b="1">
              <a:solidFill>
                <a:srgbClr val="FFFFFF"/>
              </a:solidFill>
              <a:latin typeface="Roboto"/>
              <a:ea typeface="Roboto"/>
              <a:cs typeface="Roboto"/>
              <a:sym typeface="Roboto"/>
            </a:endParaRPr>
          </a:p>
        </p:txBody>
      </p:sp>
      <p:sp>
        <p:nvSpPr>
          <p:cNvPr id="443" name="Google Shape;443;p58"/>
          <p:cNvSpPr txBox="1">
            <a:spLocks noGrp="1"/>
          </p:cNvSpPr>
          <p:nvPr>
            <p:ph type="body" idx="1"/>
          </p:nvPr>
        </p:nvSpPr>
        <p:spPr>
          <a:xfrm>
            <a:off x="311700" y="881075"/>
            <a:ext cx="8520600" cy="36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chemeClr val="lt1"/>
                </a:highlight>
              </a:rPr>
              <a:t>Social Distancing</a:t>
            </a: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457200" lvl="0" indent="0" algn="l" rtl="0">
              <a:spcBef>
                <a:spcPts val="0"/>
              </a:spcBef>
              <a:spcAft>
                <a:spcPts val="0"/>
              </a:spcAft>
              <a:buNone/>
            </a:pPr>
            <a:r>
              <a:rPr lang="en">
                <a:solidFill>
                  <a:srgbClr val="222222"/>
                </a:solidFill>
                <a:highlight>
                  <a:schemeClr val="lt1"/>
                </a:highlight>
                <a:latin typeface="Roboto Light"/>
                <a:ea typeface="Roboto Light"/>
                <a:cs typeface="Roboto Light"/>
                <a:sym typeface="Roboto Light"/>
              </a:rPr>
              <a:t>Redesign seating arrangements to accommodate social distancing</a:t>
            </a:r>
            <a:endParaRPr>
              <a:solidFill>
                <a:srgbClr val="222222"/>
              </a:solidFill>
              <a:highlight>
                <a:schemeClr val="lt1"/>
              </a:highlight>
              <a:latin typeface="Roboto Light"/>
              <a:ea typeface="Roboto Light"/>
              <a:cs typeface="Roboto Light"/>
              <a:sym typeface="Roboto Light"/>
            </a:endParaRPr>
          </a:p>
          <a:p>
            <a:pPr marL="914400" lvl="1" indent="-317500" algn="l" rtl="0">
              <a:spcBef>
                <a:spcPts val="0"/>
              </a:spcBef>
              <a:spcAft>
                <a:spcPts val="0"/>
              </a:spcAft>
              <a:buClr>
                <a:srgbClr val="222222"/>
              </a:buClr>
              <a:buSzPts val="1400"/>
              <a:buFont typeface="Roboto Light"/>
              <a:buChar char="○"/>
            </a:pPr>
            <a:r>
              <a:rPr lang="en" sz="1800">
                <a:solidFill>
                  <a:srgbClr val="222222"/>
                </a:solidFill>
                <a:highlight>
                  <a:schemeClr val="lt1"/>
                </a:highlight>
                <a:latin typeface="Roboto Light"/>
                <a:ea typeface="Roboto Light"/>
                <a:cs typeface="Roboto Light"/>
                <a:sym typeface="Roboto Light"/>
              </a:rPr>
              <a:t>Remove tables/chairs or mark them as “closed” </a:t>
            </a:r>
            <a:endParaRPr sz="1800">
              <a:solidFill>
                <a:srgbClr val="222222"/>
              </a:solidFill>
              <a:highlight>
                <a:schemeClr val="lt1"/>
              </a:highlight>
              <a:latin typeface="Roboto Light"/>
              <a:ea typeface="Roboto Light"/>
              <a:cs typeface="Roboto Light"/>
              <a:sym typeface="Roboto Light"/>
            </a:endParaRPr>
          </a:p>
          <a:p>
            <a:pPr marL="914400" lvl="1" indent="-317500" algn="l" rtl="0">
              <a:spcBef>
                <a:spcPts val="0"/>
              </a:spcBef>
              <a:spcAft>
                <a:spcPts val="0"/>
              </a:spcAft>
              <a:buClr>
                <a:srgbClr val="222222"/>
              </a:buClr>
              <a:buSzPts val="1400"/>
              <a:buFont typeface="Roboto Light"/>
              <a:buChar char="○"/>
            </a:pPr>
            <a:r>
              <a:rPr lang="en" sz="1800">
                <a:solidFill>
                  <a:srgbClr val="222222"/>
                </a:solidFill>
                <a:highlight>
                  <a:schemeClr val="lt1"/>
                </a:highlight>
                <a:latin typeface="Roboto Light"/>
                <a:ea typeface="Roboto Light"/>
                <a:cs typeface="Roboto Light"/>
                <a:sym typeface="Roboto Light"/>
              </a:rPr>
              <a:t>Reduce the number of seats at each table </a:t>
            </a:r>
            <a:endParaRPr sz="1800">
              <a:solidFill>
                <a:srgbClr val="222222"/>
              </a:solidFill>
              <a:highlight>
                <a:schemeClr val="lt1"/>
              </a:highlight>
              <a:latin typeface="Roboto Light"/>
              <a:ea typeface="Roboto Light"/>
              <a:cs typeface="Roboto Light"/>
              <a:sym typeface="Roboto Light"/>
            </a:endParaRPr>
          </a:p>
          <a:p>
            <a:pPr marL="914400" lvl="1" indent="-317500" algn="l" rtl="0">
              <a:spcBef>
                <a:spcPts val="0"/>
              </a:spcBef>
              <a:spcAft>
                <a:spcPts val="0"/>
              </a:spcAft>
              <a:buClr>
                <a:srgbClr val="222222"/>
              </a:buClr>
              <a:buSzPts val="1400"/>
              <a:buFont typeface="Roboto Light"/>
              <a:buChar char="○"/>
            </a:pPr>
            <a:r>
              <a:rPr lang="en" sz="1800">
                <a:solidFill>
                  <a:srgbClr val="222222"/>
                </a:solidFill>
                <a:highlight>
                  <a:schemeClr val="lt1"/>
                </a:highlight>
                <a:latin typeface="Roboto Light"/>
                <a:ea typeface="Roboto Light"/>
                <a:cs typeface="Roboto Light"/>
                <a:sym typeface="Roboto Light"/>
              </a:rPr>
              <a:t>Arrange chairs at tables in order to increase distance from one another</a:t>
            </a:r>
            <a:endParaRPr sz="1800">
              <a:solidFill>
                <a:srgbClr val="222222"/>
              </a:solidFill>
              <a:highlight>
                <a:schemeClr val="lt1"/>
              </a:highlight>
              <a:latin typeface="Roboto Light"/>
              <a:ea typeface="Roboto Light"/>
              <a:cs typeface="Roboto Light"/>
              <a:sym typeface="Roboto Light"/>
            </a:endParaRPr>
          </a:p>
          <a:p>
            <a:pPr marL="914400" lvl="1" indent="-317500" algn="l" rtl="0">
              <a:spcBef>
                <a:spcPts val="0"/>
              </a:spcBef>
              <a:spcAft>
                <a:spcPts val="0"/>
              </a:spcAft>
              <a:buClr>
                <a:srgbClr val="222222"/>
              </a:buClr>
              <a:buSzPts val="1400"/>
              <a:buFont typeface="Roboto Light"/>
              <a:buChar char="○"/>
            </a:pPr>
            <a:r>
              <a:rPr lang="en" sz="1800">
                <a:solidFill>
                  <a:srgbClr val="222222"/>
                </a:solidFill>
                <a:highlight>
                  <a:schemeClr val="lt1"/>
                </a:highlight>
                <a:latin typeface="Roboto Light"/>
                <a:ea typeface="Roboto Light"/>
                <a:cs typeface="Roboto Light"/>
                <a:sym typeface="Roboto Light"/>
              </a:rPr>
              <a:t>Table top plexiglass dividers</a:t>
            </a:r>
            <a:endParaRPr sz="1800">
              <a:solidFill>
                <a:srgbClr val="222222"/>
              </a:solidFill>
              <a:highlight>
                <a:schemeClr val="lt1"/>
              </a:highlight>
              <a:latin typeface="Roboto Light"/>
              <a:ea typeface="Roboto Light"/>
              <a:cs typeface="Roboto Light"/>
              <a:sym typeface="Roboto Light"/>
            </a:endParaRPr>
          </a:p>
          <a:p>
            <a:pPr marL="457200" lvl="0" indent="0" algn="l" rtl="0">
              <a:lnSpc>
                <a:spcPct val="100000"/>
              </a:lnSpc>
              <a:spcBef>
                <a:spcPts val="0"/>
              </a:spcBef>
              <a:spcAft>
                <a:spcPts val="0"/>
              </a:spcAft>
              <a:buNone/>
            </a:pPr>
            <a:endParaRPr>
              <a:solidFill>
                <a:srgbClr val="222222"/>
              </a:solidFill>
              <a:highlight>
                <a:schemeClr val="lt1"/>
              </a:highlight>
              <a:latin typeface="Roboto Light"/>
              <a:ea typeface="Roboto Light"/>
              <a:cs typeface="Roboto Light"/>
              <a:sym typeface="Roboto Light"/>
            </a:endParaRPr>
          </a:p>
          <a:p>
            <a:pPr marL="457200" lvl="0" indent="0" algn="l" rtl="0">
              <a:lnSpc>
                <a:spcPct val="100000"/>
              </a:lnSpc>
              <a:spcBef>
                <a:spcPts val="1000"/>
              </a:spcBef>
              <a:spcAft>
                <a:spcPts val="1000"/>
              </a:spcAft>
              <a:buNone/>
            </a:pPr>
            <a:endParaRPr>
              <a:solidFill>
                <a:srgbClr val="222222"/>
              </a:solidFill>
              <a:highlight>
                <a:schemeClr val="lt1"/>
              </a:highlight>
              <a:latin typeface="Roboto Light"/>
              <a:ea typeface="Roboto Light"/>
              <a:cs typeface="Roboto Light"/>
              <a:sym typeface="Roboto Light"/>
            </a:endParaRPr>
          </a:p>
        </p:txBody>
      </p:sp>
      <p:pic>
        <p:nvPicPr>
          <p:cNvPr id="444" name="Google Shape;444;p58"/>
          <p:cNvPicPr preferRelativeResize="0"/>
          <p:nvPr/>
        </p:nvPicPr>
        <p:blipFill>
          <a:blip r:embed="rId3">
            <a:alphaModFix/>
          </a:blip>
          <a:stretch>
            <a:fillRect/>
          </a:stretch>
        </p:blipFill>
        <p:spPr>
          <a:xfrm>
            <a:off x="4571988" y="2931325"/>
            <a:ext cx="2638425" cy="17335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9"/>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 </a:t>
            </a:r>
            <a:endParaRPr sz="2400" b="1">
              <a:solidFill>
                <a:srgbClr val="FFFFFF"/>
              </a:solidFill>
              <a:latin typeface="Roboto"/>
              <a:ea typeface="Roboto"/>
              <a:cs typeface="Roboto"/>
              <a:sym typeface="Roboto"/>
            </a:endParaRPr>
          </a:p>
        </p:txBody>
      </p:sp>
      <p:sp>
        <p:nvSpPr>
          <p:cNvPr id="450" name="Google Shape;450;p59"/>
          <p:cNvSpPr txBox="1">
            <a:spLocks noGrp="1"/>
          </p:cNvSpPr>
          <p:nvPr>
            <p:ph type="body" idx="1"/>
          </p:nvPr>
        </p:nvSpPr>
        <p:spPr>
          <a:xfrm>
            <a:off x="273850" y="809625"/>
            <a:ext cx="8725200" cy="38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chemeClr val="lt1"/>
                </a:highlight>
              </a:rPr>
              <a:t>Social Distancing</a:t>
            </a: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457200" lvl="0" indent="-342900" algn="l" rtl="0">
              <a:spcBef>
                <a:spcPts val="0"/>
              </a:spcBef>
              <a:spcAft>
                <a:spcPts val="0"/>
              </a:spcAft>
              <a:buClr>
                <a:srgbClr val="222222"/>
              </a:buClr>
              <a:buSzPts val="1800"/>
              <a:buFont typeface="Roboto Light"/>
              <a:buChar char="●"/>
            </a:pPr>
            <a:r>
              <a:rPr lang="en">
                <a:solidFill>
                  <a:srgbClr val="222222"/>
                </a:solidFill>
                <a:highlight>
                  <a:schemeClr val="lt1"/>
                </a:highlight>
                <a:latin typeface="Roboto Light"/>
                <a:ea typeface="Roboto Light"/>
                <a:cs typeface="Roboto Light"/>
                <a:sym typeface="Roboto Light"/>
              </a:rPr>
              <a:t>Utilize unused space in other areas of your organization as temporary dining  </a:t>
            </a:r>
            <a:endParaRPr>
              <a:solidFill>
                <a:srgbClr val="222222"/>
              </a:solidFill>
              <a:highlight>
                <a:schemeClr val="lt1"/>
              </a:highlight>
              <a:latin typeface="Roboto Light"/>
              <a:ea typeface="Roboto Light"/>
              <a:cs typeface="Roboto Light"/>
              <a:sym typeface="Roboto Light"/>
            </a:endParaRPr>
          </a:p>
          <a:p>
            <a:pPr marL="457200" lvl="0" indent="-342900" algn="l" rtl="0">
              <a:spcBef>
                <a:spcPts val="0"/>
              </a:spcBef>
              <a:spcAft>
                <a:spcPts val="0"/>
              </a:spcAft>
              <a:buClr>
                <a:srgbClr val="222222"/>
              </a:buClr>
              <a:buSzPts val="1800"/>
              <a:buFont typeface="Roboto Light"/>
              <a:buChar char="●"/>
            </a:pPr>
            <a:r>
              <a:rPr lang="en">
                <a:solidFill>
                  <a:srgbClr val="222222"/>
                </a:solidFill>
                <a:highlight>
                  <a:schemeClr val="lt1"/>
                </a:highlight>
                <a:latin typeface="Roboto Light"/>
                <a:ea typeface="Roboto Light"/>
                <a:cs typeface="Roboto Light"/>
                <a:sym typeface="Roboto Light"/>
              </a:rPr>
              <a:t>Consider walkways that are narrow or</a:t>
            </a:r>
            <a:endParaRPr>
              <a:solidFill>
                <a:srgbClr val="222222"/>
              </a:solidFill>
              <a:highlight>
                <a:schemeClr val="lt1"/>
              </a:highlight>
              <a:latin typeface="Roboto Light"/>
              <a:ea typeface="Roboto Light"/>
              <a:cs typeface="Roboto Light"/>
              <a:sym typeface="Roboto Light"/>
            </a:endParaRPr>
          </a:p>
          <a:p>
            <a:pPr marL="0" lvl="0" indent="0" algn="l" rtl="0">
              <a:spcBef>
                <a:spcPts val="0"/>
              </a:spcBef>
              <a:spcAft>
                <a:spcPts val="0"/>
              </a:spcAft>
              <a:buNone/>
            </a:pPr>
            <a:r>
              <a:rPr lang="en">
                <a:solidFill>
                  <a:srgbClr val="222222"/>
                </a:solidFill>
                <a:highlight>
                  <a:schemeClr val="lt1"/>
                </a:highlight>
                <a:latin typeface="Roboto Light"/>
                <a:ea typeface="Roboto Light"/>
                <a:cs typeface="Roboto Light"/>
                <a:sym typeface="Roboto Light"/>
              </a:rPr>
              <a:t>         could be congested</a:t>
            </a:r>
            <a:endParaRPr>
              <a:solidFill>
                <a:srgbClr val="222222"/>
              </a:solidFill>
              <a:highlight>
                <a:schemeClr val="lt1"/>
              </a:highlight>
              <a:latin typeface="Roboto Light"/>
              <a:ea typeface="Roboto Light"/>
              <a:cs typeface="Roboto Light"/>
              <a:sym typeface="Roboto Light"/>
            </a:endParaRPr>
          </a:p>
          <a:p>
            <a:pPr marL="457200" lvl="0" indent="-342900" algn="l" rtl="0">
              <a:spcBef>
                <a:spcPts val="0"/>
              </a:spcBef>
              <a:spcAft>
                <a:spcPts val="0"/>
              </a:spcAft>
              <a:buClr>
                <a:srgbClr val="222222"/>
              </a:buClr>
              <a:buSzPts val="1800"/>
              <a:buFont typeface="Roboto Light"/>
              <a:buChar char="●"/>
            </a:pPr>
            <a:r>
              <a:rPr lang="en">
                <a:solidFill>
                  <a:srgbClr val="222222"/>
                </a:solidFill>
                <a:highlight>
                  <a:schemeClr val="lt1"/>
                </a:highlight>
                <a:latin typeface="Roboto Light"/>
                <a:ea typeface="Roboto Light"/>
                <a:cs typeface="Roboto Light"/>
                <a:sym typeface="Roboto Light"/>
              </a:rPr>
              <a:t>Post Signage </a:t>
            </a:r>
            <a:endParaRPr sz="2000">
              <a:solidFill>
                <a:srgbClr val="222222"/>
              </a:solidFill>
              <a:highlight>
                <a:schemeClr val="lt1"/>
              </a:highlight>
              <a:latin typeface="Roboto Light"/>
              <a:ea typeface="Roboto Light"/>
              <a:cs typeface="Roboto Light"/>
              <a:sym typeface="Roboto Light"/>
            </a:endParaRPr>
          </a:p>
          <a:p>
            <a:pPr marL="457200" lvl="0" indent="0" algn="l" rtl="0">
              <a:lnSpc>
                <a:spcPct val="100000"/>
              </a:lnSpc>
              <a:spcBef>
                <a:spcPts val="0"/>
              </a:spcBef>
              <a:spcAft>
                <a:spcPts val="1000"/>
              </a:spcAft>
              <a:buNone/>
            </a:pPr>
            <a:endParaRPr/>
          </a:p>
        </p:txBody>
      </p:sp>
      <p:pic>
        <p:nvPicPr>
          <p:cNvPr id="451" name="Google Shape;451;p59"/>
          <p:cNvPicPr preferRelativeResize="0"/>
          <p:nvPr/>
        </p:nvPicPr>
        <p:blipFill rotWithShape="1">
          <a:blip r:embed="rId3">
            <a:alphaModFix/>
          </a:blip>
          <a:srcRect t="18540" b="-5915"/>
          <a:stretch/>
        </p:blipFill>
        <p:spPr>
          <a:xfrm>
            <a:off x="2406275" y="2857500"/>
            <a:ext cx="2583649" cy="2286000"/>
          </a:xfrm>
          <a:prstGeom prst="rect">
            <a:avLst/>
          </a:prstGeom>
          <a:noFill/>
          <a:ln>
            <a:noFill/>
          </a:ln>
        </p:spPr>
      </p:pic>
      <p:pic>
        <p:nvPicPr>
          <p:cNvPr id="452" name="Google Shape;452;p59"/>
          <p:cNvPicPr preferRelativeResize="0"/>
          <p:nvPr/>
        </p:nvPicPr>
        <p:blipFill>
          <a:blip r:embed="rId4">
            <a:alphaModFix/>
          </a:blip>
          <a:stretch>
            <a:fillRect/>
          </a:stretch>
        </p:blipFill>
        <p:spPr>
          <a:xfrm>
            <a:off x="5172000" y="1916900"/>
            <a:ext cx="3888650" cy="2452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0"/>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 </a:t>
            </a:r>
            <a:endParaRPr sz="2400" b="1">
              <a:solidFill>
                <a:srgbClr val="FFFFFF"/>
              </a:solidFill>
              <a:latin typeface="Roboto"/>
              <a:ea typeface="Roboto"/>
              <a:cs typeface="Roboto"/>
              <a:sym typeface="Roboto"/>
            </a:endParaRPr>
          </a:p>
        </p:txBody>
      </p:sp>
      <p:sp>
        <p:nvSpPr>
          <p:cNvPr id="458" name="Google Shape;458;p60"/>
          <p:cNvSpPr txBox="1">
            <a:spLocks noGrp="1"/>
          </p:cNvSpPr>
          <p:nvPr>
            <p:ph type="body" idx="1"/>
          </p:nvPr>
        </p:nvSpPr>
        <p:spPr>
          <a:xfrm>
            <a:off x="259350" y="11286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chemeClr val="lt1"/>
                </a:highlight>
              </a:rPr>
              <a:t>Before guests enter</a:t>
            </a:r>
            <a:endParaRPr>
              <a:solidFill>
                <a:srgbClr val="222222"/>
              </a:solidFill>
              <a:highlight>
                <a:schemeClr val="lt1"/>
              </a:highlight>
            </a:endParaRPr>
          </a:p>
          <a:p>
            <a:pPr marL="457200" lvl="0" indent="-304800" algn="l" rtl="0">
              <a:spcBef>
                <a:spcPts val="0"/>
              </a:spcBef>
              <a:spcAft>
                <a:spcPts val="0"/>
              </a:spcAft>
              <a:buClr>
                <a:srgbClr val="222222"/>
              </a:buClr>
              <a:buSzPts val="1200"/>
              <a:buFont typeface="Roboto Light"/>
              <a:buChar char="●"/>
            </a:pPr>
            <a:r>
              <a:rPr lang="en" sz="1600">
                <a:solidFill>
                  <a:srgbClr val="222222"/>
                </a:solidFill>
                <a:highlight>
                  <a:schemeClr val="lt1"/>
                </a:highlight>
                <a:latin typeface="Roboto Light"/>
                <a:ea typeface="Roboto Light"/>
                <a:cs typeface="Roboto Light"/>
                <a:sym typeface="Roboto Light"/>
              </a:rPr>
              <a:t>Screen guests per your organization guidelines </a:t>
            </a:r>
            <a:endParaRPr sz="1600">
              <a:solidFill>
                <a:srgbClr val="222222"/>
              </a:solidFill>
              <a:highlight>
                <a:schemeClr val="lt1"/>
              </a:highlight>
              <a:latin typeface="Roboto Light"/>
              <a:ea typeface="Roboto Light"/>
              <a:cs typeface="Roboto Light"/>
              <a:sym typeface="Roboto Light"/>
            </a:endParaRPr>
          </a:p>
          <a:p>
            <a:pPr marL="457200" lvl="0" indent="-304800" algn="l" rtl="0">
              <a:spcBef>
                <a:spcPts val="0"/>
              </a:spcBef>
              <a:spcAft>
                <a:spcPts val="0"/>
              </a:spcAft>
              <a:buClr>
                <a:srgbClr val="222222"/>
              </a:buClr>
              <a:buSzPts val="1200"/>
              <a:buFont typeface="Roboto Light"/>
              <a:buChar char="●"/>
            </a:pPr>
            <a:r>
              <a:rPr lang="en" sz="1600">
                <a:solidFill>
                  <a:srgbClr val="222222"/>
                </a:solidFill>
                <a:highlight>
                  <a:schemeClr val="lt1"/>
                </a:highlight>
                <a:latin typeface="Roboto Light"/>
                <a:ea typeface="Roboto Light"/>
                <a:cs typeface="Roboto Light"/>
                <a:sym typeface="Roboto Light"/>
              </a:rPr>
              <a:t>Provide hand sanitizer </a:t>
            </a:r>
            <a:endParaRPr sz="1600">
              <a:solidFill>
                <a:srgbClr val="222222"/>
              </a:solidFill>
              <a:highlight>
                <a:schemeClr val="lt1"/>
              </a:highlight>
              <a:latin typeface="Roboto Light"/>
              <a:ea typeface="Roboto Light"/>
              <a:cs typeface="Roboto Light"/>
              <a:sym typeface="Roboto Light"/>
            </a:endParaRPr>
          </a:p>
          <a:p>
            <a:pPr marL="457200" lvl="0" indent="-304800" algn="l" rtl="0">
              <a:spcBef>
                <a:spcPts val="0"/>
              </a:spcBef>
              <a:spcAft>
                <a:spcPts val="0"/>
              </a:spcAft>
              <a:buClr>
                <a:srgbClr val="222222"/>
              </a:buClr>
              <a:buSzPts val="1200"/>
              <a:buFont typeface="Roboto Light"/>
              <a:buChar char="●"/>
            </a:pPr>
            <a:r>
              <a:rPr lang="en" sz="1600">
                <a:solidFill>
                  <a:srgbClr val="222222"/>
                </a:solidFill>
                <a:highlight>
                  <a:schemeClr val="lt1"/>
                </a:highlight>
                <a:latin typeface="Roboto Light"/>
                <a:ea typeface="Roboto Light"/>
                <a:cs typeface="Roboto Light"/>
                <a:sym typeface="Roboto Light"/>
              </a:rPr>
              <a:t>Post Signage</a:t>
            </a:r>
            <a:endParaRPr sz="1400">
              <a:solidFill>
                <a:srgbClr val="222222"/>
              </a:solidFill>
              <a:highlight>
                <a:schemeClr val="lt1"/>
              </a:highlight>
              <a:latin typeface="Roboto Light"/>
              <a:ea typeface="Roboto Light"/>
              <a:cs typeface="Roboto Light"/>
              <a:sym typeface="Roboto Light"/>
            </a:endParaRPr>
          </a:p>
          <a:p>
            <a:pPr marL="457200" lvl="0" indent="0" algn="l" rtl="0">
              <a:lnSpc>
                <a:spcPct val="100000"/>
              </a:lnSpc>
              <a:spcBef>
                <a:spcPts val="0"/>
              </a:spcBef>
              <a:spcAft>
                <a:spcPts val="1000"/>
              </a:spcAft>
              <a:buNone/>
            </a:pPr>
            <a:endParaRPr>
              <a:solidFill>
                <a:srgbClr val="222222"/>
              </a:solidFill>
              <a:highlight>
                <a:schemeClr val="lt1"/>
              </a:highlight>
              <a:latin typeface="Roboto Light"/>
              <a:ea typeface="Roboto Light"/>
              <a:cs typeface="Roboto Light"/>
              <a:sym typeface="Roboto Light"/>
            </a:endParaRPr>
          </a:p>
        </p:txBody>
      </p:sp>
      <p:pic>
        <p:nvPicPr>
          <p:cNvPr id="459" name="Google Shape;459;p60"/>
          <p:cNvPicPr preferRelativeResize="0"/>
          <p:nvPr/>
        </p:nvPicPr>
        <p:blipFill>
          <a:blip r:embed="rId3">
            <a:alphaModFix/>
          </a:blip>
          <a:stretch>
            <a:fillRect/>
          </a:stretch>
        </p:blipFill>
        <p:spPr>
          <a:xfrm>
            <a:off x="5235300" y="804875"/>
            <a:ext cx="3594450" cy="3533750"/>
          </a:xfrm>
          <a:prstGeom prst="rect">
            <a:avLst/>
          </a:prstGeom>
          <a:noFill/>
          <a:ln>
            <a:noFill/>
          </a:ln>
        </p:spPr>
      </p:pic>
      <p:pic>
        <p:nvPicPr>
          <p:cNvPr id="460" name="Google Shape;460;p60"/>
          <p:cNvPicPr preferRelativeResize="0"/>
          <p:nvPr/>
        </p:nvPicPr>
        <p:blipFill>
          <a:blip r:embed="rId4">
            <a:alphaModFix/>
          </a:blip>
          <a:stretch>
            <a:fillRect/>
          </a:stretch>
        </p:blipFill>
        <p:spPr>
          <a:xfrm>
            <a:off x="1707350" y="2519350"/>
            <a:ext cx="2757500" cy="18978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1"/>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 </a:t>
            </a:r>
            <a:endParaRPr sz="2400" b="1">
              <a:solidFill>
                <a:srgbClr val="FFFFFF"/>
              </a:solidFill>
              <a:latin typeface="Roboto"/>
              <a:ea typeface="Roboto"/>
              <a:cs typeface="Roboto"/>
              <a:sym typeface="Roboto"/>
            </a:endParaRPr>
          </a:p>
        </p:txBody>
      </p:sp>
      <p:sp>
        <p:nvSpPr>
          <p:cNvPr id="466" name="Google Shape;466;p61"/>
          <p:cNvSpPr txBox="1">
            <a:spLocks noGrp="1"/>
          </p:cNvSpPr>
          <p:nvPr>
            <p:ph type="body" idx="1"/>
          </p:nvPr>
        </p:nvSpPr>
        <p:spPr>
          <a:xfrm>
            <a:off x="259350" y="950075"/>
            <a:ext cx="8520600" cy="3416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2000">
                <a:solidFill>
                  <a:srgbClr val="222222"/>
                </a:solidFill>
                <a:highlight>
                  <a:schemeClr val="lt1"/>
                </a:highlight>
              </a:rPr>
              <a:t>Menus</a:t>
            </a:r>
            <a:endParaRPr sz="2000">
              <a:solidFill>
                <a:srgbClr val="222222"/>
              </a:solidFill>
              <a:highlight>
                <a:schemeClr val="lt1"/>
              </a:highlight>
            </a:endParaRPr>
          </a:p>
          <a:p>
            <a:pPr marL="457200" lvl="0" indent="-311150" algn="l" rtl="0">
              <a:spcBef>
                <a:spcPts val="0"/>
              </a:spcBef>
              <a:spcAft>
                <a:spcPts val="0"/>
              </a:spcAft>
              <a:buClr>
                <a:srgbClr val="222222"/>
              </a:buClr>
              <a:buSzPts val="1300"/>
              <a:buFont typeface="Roboto Light"/>
              <a:buChar char="●"/>
            </a:pPr>
            <a:r>
              <a:rPr lang="en" sz="1700">
                <a:solidFill>
                  <a:srgbClr val="222222"/>
                </a:solidFill>
                <a:highlight>
                  <a:schemeClr val="lt1"/>
                </a:highlight>
                <a:latin typeface="Roboto Light"/>
                <a:ea typeface="Roboto Light"/>
                <a:cs typeface="Roboto Light"/>
                <a:sym typeface="Roboto Light"/>
              </a:rPr>
              <a:t>Utilize pre-order systems to reduce time in the dining room</a:t>
            </a:r>
            <a:endParaRPr sz="1700">
              <a:solidFill>
                <a:srgbClr val="222222"/>
              </a:solidFill>
              <a:highlight>
                <a:schemeClr val="lt1"/>
              </a:highlight>
              <a:latin typeface="Roboto Light"/>
              <a:ea typeface="Roboto Light"/>
              <a:cs typeface="Roboto Light"/>
              <a:sym typeface="Roboto Light"/>
            </a:endParaRPr>
          </a:p>
          <a:p>
            <a:pPr marL="0" lvl="0" indent="0" algn="l" rtl="0">
              <a:spcBef>
                <a:spcPts val="0"/>
              </a:spcBef>
              <a:spcAft>
                <a:spcPts val="0"/>
              </a:spcAft>
              <a:buNone/>
            </a:pPr>
            <a:endParaRPr sz="1700">
              <a:solidFill>
                <a:srgbClr val="222222"/>
              </a:solidFill>
              <a:highlight>
                <a:schemeClr val="lt1"/>
              </a:highlight>
              <a:latin typeface="Roboto Light"/>
              <a:ea typeface="Roboto Light"/>
              <a:cs typeface="Roboto Light"/>
              <a:sym typeface="Roboto Light"/>
            </a:endParaRPr>
          </a:p>
          <a:p>
            <a:pPr marL="457200" lvl="0" indent="-304800" algn="l" rtl="0">
              <a:spcBef>
                <a:spcPts val="0"/>
              </a:spcBef>
              <a:spcAft>
                <a:spcPts val="0"/>
              </a:spcAft>
              <a:buClr>
                <a:schemeClr val="dk1"/>
              </a:buClr>
              <a:buSzPts val="1200"/>
              <a:buFont typeface="Roboto"/>
              <a:buChar char="●"/>
            </a:pPr>
            <a:r>
              <a:rPr lang="en" sz="1700">
                <a:solidFill>
                  <a:srgbClr val="222222"/>
                </a:solidFill>
                <a:highlight>
                  <a:schemeClr val="lt1"/>
                </a:highlight>
                <a:latin typeface="Roboto Light"/>
                <a:ea typeface="Roboto Light"/>
                <a:cs typeface="Roboto Light"/>
                <a:sym typeface="Roboto Light"/>
              </a:rPr>
              <a:t>If ordering at table, use...</a:t>
            </a:r>
            <a:r>
              <a:rPr lang="en" sz="1900">
                <a:solidFill>
                  <a:srgbClr val="222222"/>
                </a:solidFill>
                <a:highlight>
                  <a:schemeClr val="lt1"/>
                </a:highlight>
                <a:latin typeface="Roboto Light"/>
                <a:ea typeface="Roboto Light"/>
                <a:cs typeface="Roboto Light"/>
                <a:sym typeface="Roboto Light"/>
              </a:rPr>
              <a:t> </a:t>
            </a:r>
            <a:endParaRPr sz="1700">
              <a:solidFill>
                <a:srgbClr val="222222"/>
              </a:solidFill>
              <a:highlight>
                <a:schemeClr val="lt1"/>
              </a:highlight>
              <a:latin typeface="Roboto Light"/>
              <a:ea typeface="Roboto Light"/>
              <a:cs typeface="Roboto Light"/>
              <a:sym typeface="Roboto Light"/>
            </a:endParaRPr>
          </a:p>
          <a:p>
            <a:pPr marL="914400" lvl="1" indent="-298450" algn="l" rtl="0">
              <a:spcBef>
                <a:spcPts val="0"/>
              </a:spcBef>
              <a:spcAft>
                <a:spcPts val="0"/>
              </a:spcAft>
              <a:buClr>
                <a:schemeClr val="dk1"/>
              </a:buClr>
              <a:buSzPts val="1100"/>
              <a:buFont typeface="Roboto"/>
              <a:buChar char="○"/>
            </a:pPr>
            <a:r>
              <a:rPr lang="en" sz="1700">
                <a:solidFill>
                  <a:srgbClr val="222222"/>
                </a:solidFill>
                <a:highlight>
                  <a:schemeClr val="lt1"/>
                </a:highlight>
              </a:rPr>
              <a:t>digital ordering, disposable menus or menus that can be disinfected after each use</a:t>
            </a:r>
            <a:endParaRPr sz="1700">
              <a:solidFill>
                <a:srgbClr val="222222"/>
              </a:solidFill>
              <a:highlight>
                <a:schemeClr val="lt1"/>
              </a:highlight>
              <a:latin typeface="Roboto Light"/>
              <a:ea typeface="Roboto Light"/>
              <a:cs typeface="Roboto Light"/>
              <a:sym typeface="Roboto Light"/>
            </a:endParaRPr>
          </a:p>
          <a:p>
            <a:pPr marL="0" lvl="0" indent="0" algn="l" rtl="0">
              <a:spcBef>
                <a:spcPts val="0"/>
              </a:spcBef>
              <a:spcAft>
                <a:spcPts val="0"/>
              </a:spcAft>
              <a:buNone/>
            </a:pPr>
            <a:endParaRPr sz="1700">
              <a:solidFill>
                <a:srgbClr val="222222"/>
              </a:solidFill>
              <a:highlight>
                <a:schemeClr val="lt1"/>
              </a:highlight>
              <a:latin typeface="Roboto Light"/>
              <a:ea typeface="Roboto Light"/>
              <a:cs typeface="Roboto Light"/>
              <a:sym typeface="Roboto Light"/>
            </a:endParaRPr>
          </a:p>
          <a:p>
            <a:pPr marL="457200" lvl="0" indent="-298450" algn="l" rtl="0">
              <a:spcBef>
                <a:spcPts val="0"/>
              </a:spcBef>
              <a:spcAft>
                <a:spcPts val="0"/>
              </a:spcAft>
              <a:buClr>
                <a:schemeClr val="dk1"/>
              </a:buClr>
              <a:buSzPts val="1100"/>
              <a:buFont typeface="Roboto"/>
              <a:buChar char="●"/>
            </a:pPr>
            <a:r>
              <a:rPr lang="en" sz="1700">
                <a:solidFill>
                  <a:srgbClr val="222222"/>
                </a:solidFill>
                <a:highlight>
                  <a:schemeClr val="lt1"/>
                </a:highlight>
                <a:latin typeface="Roboto Light"/>
                <a:ea typeface="Roboto Light"/>
                <a:cs typeface="Roboto Light"/>
                <a:sym typeface="Roboto Light"/>
              </a:rPr>
              <a:t>If using a tablet to collect orders, avoid cross-contamination</a:t>
            </a:r>
            <a:endParaRPr sz="1700">
              <a:solidFill>
                <a:srgbClr val="222222"/>
              </a:solidFill>
              <a:highlight>
                <a:schemeClr val="lt1"/>
              </a:highlight>
              <a:latin typeface="Roboto Light"/>
              <a:ea typeface="Roboto Light"/>
              <a:cs typeface="Roboto Light"/>
              <a:sym typeface="Roboto Light"/>
            </a:endParaRPr>
          </a:p>
          <a:p>
            <a:pPr marL="914400" lvl="1" indent="-298450" algn="l" rtl="0">
              <a:spcBef>
                <a:spcPts val="0"/>
              </a:spcBef>
              <a:spcAft>
                <a:spcPts val="0"/>
              </a:spcAft>
              <a:buClr>
                <a:schemeClr val="dk1"/>
              </a:buClr>
              <a:buSzPts val="1100"/>
              <a:buFont typeface="Roboto"/>
              <a:buChar char="○"/>
            </a:pPr>
            <a:r>
              <a:rPr lang="en" sz="1700">
                <a:solidFill>
                  <a:srgbClr val="222222"/>
                </a:solidFill>
                <a:highlight>
                  <a:schemeClr val="lt1"/>
                </a:highlight>
              </a:rPr>
              <a:t>O</a:t>
            </a:r>
            <a:r>
              <a:rPr lang="en" sz="1700">
                <a:solidFill>
                  <a:srgbClr val="222222"/>
                </a:solidFill>
                <a:highlight>
                  <a:schemeClr val="lt1"/>
                </a:highlight>
                <a:latin typeface="Roboto Light"/>
                <a:ea typeface="Roboto Light"/>
                <a:cs typeface="Roboto Light"/>
                <a:sym typeface="Roboto Light"/>
              </a:rPr>
              <a:t>nly allow staff to touch it (stand in doorway to take order)</a:t>
            </a:r>
            <a:endParaRPr sz="1700">
              <a:solidFill>
                <a:srgbClr val="222222"/>
              </a:solidFill>
              <a:highlight>
                <a:schemeClr val="lt1"/>
              </a:highlight>
              <a:latin typeface="Roboto Light"/>
              <a:ea typeface="Roboto Light"/>
              <a:cs typeface="Roboto Light"/>
              <a:sym typeface="Roboto Light"/>
            </a:endParaRPr>
          </a:p>
          <a:p>
            <a:pPr marL="914400" lvl="1" indent="-298450" algn="l" rtl="0">
              <a:spcBef>
                <a:spcPts val="0"/>
              </a:spcBef>
              <a:spcAft>
                <a:spcPts val="0"/>
              </a:spcAft>
              <a:buClr>
                <a:schemeClr val="dk1"/>
              </a:buClr>
              <a:buSzPts val="1100"/>
              <a:buFont typeface="Roboto"/>
              <a:buChar char="○"/>
            </a:pPr>
            <a:r>
              <a:rPr lang="en" sz="1700">
                <a:solidFill>
                  <a:srgbClr val="222222"/>
                </a:solidFill>
                <a:highlight>
                  <a:schemeClr val="lt1"/>
                </a:highlight>
                <a:latin typeface="Roboto Light"/>
                <a:ea typeface="Roboto Light"/>
                <a:cs typeface="Roboto Light"/>
                <a:sym typeface="Roboto Light"/>
              </a:rPr>
              <a:t>Sanitize devices between uses by different people</a:t>
            </a:r>
            <a:endParaRPr sz="1700">
              <a:solidFill>
                <a:srgbClr val="222222"/>
              </a:solidFill>
              <a:highlight>
                <a:schemeClr val="lt1"/>
              </a:highlight>
              <a:latin typeface="Roboto Light"/>
              <a:ea typeface="Roboto Light"/>
              <a:cs typeface="Roboto Light"/>
              <a:sym typeface="Roboto Light"/>
            </a:endParaRPr>
          </a:p>
          <a:p>
            <a:pPr marL="914400" lvl="0" indent="0" algn="l" rtl="0">
              <a:spcBef>
                <a:spcPts val="0"/>
              </a:spcBef>
              <a:spcAft>
                <a:spcPts val="0"/>
              </a:spcAft>
              <a:buNone/>
            </a:pPr>
            <a:endParaRPr sz="1700">
              <a:solidFill>
                <a:srgbClr val="222222"/>
              </a:solidFill>
              <a:highlight>
                <a:schemeClr val="lt1"/>
              </a:highlight>
            </a:endParaRPr>
          </a:p>
          <a:p>
            <a:pPr marL="457200" lvl="0" indent="0" algn="l" rtl="0">
              <a:lnSpc>
                <a:spcPct val="100000"/>
              </a:lnSpc>
              <a:spcBef>
                <a:spcPts val="0"/>
              </a:spcBef>
              <a:spcAft>
                <a:spcPts val="1000"/>
              </a:spcAft>
              <a:buNone/>
            </a:pPr>
            <a:endParaRPr sz="1900">
              <a:solidFill>
                <a:srgbClr val="222222"/>
              </a:solidFill>
              <a:highlight>
                <a:schemeClr val="lt1"/>
              </a:highlight>
              <a:latin typeface="Roboto Light"/>
              <a:ea typeface="Roboto Light"/>
              <a:cs typeface="Roboto Light"/>
              <a:sym typeface="Roboto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Communal Dining</a:t>
            </a:r>
            <a:endParaRPr sz="2400" b="1">
              <a:solidFill>
                <a:srgbClr val="FFFFFF"/>
              </a:solidFill>
              <a:latin typeface="Roboto"/>
              <a:ea typeface="Roboto"/>
              <a:cs typeface="Roboto"/>
              <a:sym typeface="Roboto"/>
            </a:endParaRPr>
          </a:p>
        </p:txBody>
      </p:sp>
      <p:sp>
        <p:nvSpPr>
          <p:cNvPr id="472" name="Google Shape;472;p62"/>
          <p:cNvSpPr txBox="1"/>
          <p:nvPr/>
        </p:nvSpPr>
        <p:spPr>
          <a:xfrm>
            <a:off x="74100" y="719400"/>
            <a:ext cx="8043900" cy="3704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1000"/>
              </a:spcAft>
              <a:buNone/>
            </a:pPr>
            <a:endParaRPr sz="1800">
              <a:solidFill>
                <a:schemeClr val="dk2"/>
              </a:solidFill>
              <a:latin typeface="Roboto"/>
              <a:ea typeface="Roboto"/>
              <a:cs typeface="Roboto"/>
              <a:sym typeface="Roboto"/>
            </a:endParaRPr>
          </a:p>
        </p:txBody>
      </p:sp>
      <p:sp>
        <p:nvSpPr>
          <p:cNvPr id="473" name="Google Shape;473;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chemeClr val="lt1"/>
                </a:highlight>
              </a:rPr>
              <a:t>Other considerations: </a:t>
            </a:r>
            <a:endParaRPr>
              <a:solidFill>
                <a:srgbClr val="222222"/>
              </a:solidFill>
              <a:highlight>
                <a:schemeClr val="lt1"/>
              </a:highlight>
            </a:endParaRPr>
          </a:p>
          <a:p>
            <a:pPr marL="0" lvl="0" indent="0" algn="l" rtl="0">
              <a:spcBef>
                <a:spcPts val="0"/>
              </a:spcBef>
              <a:spcAft>
                <a:spcPts val="0"/>
              </a:spcAft>
              <a:buNone/>
            </a:pPr>
            <a:r>
              <a:rPr lang="en" sz="1600">
                <a:solidFill>
                  <a:srgbClr val="999999"/>
                </a:solidFill>
                <a:highlight>
                  <a:schemeClr val="lt1"/>
                </a:highlight>
              </a:rPr>
              <a:t>Alternative seating ideas based on capacity and number of residents desiring to come out of their rooms</a:t>
            </a:r>
            <a:endParaRPr sz="1600">
              <a:solidFill>
                <a:srgbClr val="999999"/>
              </a:solidFill>
              <a:highlight>
                <a:schemeClr val="lt1"/>
              </a:highlight>
            </a:endParaRPr>
          </a:p>
          <a:p>
            <a:pPr marL="914400" lvl="1" indent="-292100" algn="l" rtl="0">
              <a:spcBef>
                <a:spcPts val="0"/>
              </a:spcBef>
              <a:spcAft>
                <a:spcPts val="0"/>
              </a:spcAft>
              <a:buClr>
                <a:schemeClr val="dk1"/>
              </a:buClr>
              <a:buSzPts val="1000"/>
              <a:buFont typeface="Roboto"/>
              <a:buChar char="○"/>
            </a:pPr>
            <a:r>
              <a:rPr lang="en" sz="1600">
                <a:solidFill>
                  <a:srgbClr val="222222"/>
                </a:solidFill>
                <a:highlight>
                  <a:schemeClr val="lt1"/>
                </a:highlight>
              </a:rPr>
              <a:t>U</a:t>
            </a:r>
            <a:r>
              <a:rPr lang="en" sz="1600">
                <a:solidFill>
                  <a:srgbClr val="222222"/>
                </a:solidFill>
                <a:highlight>
                  <a:schemeClr val="lt1"/>
                </a:highlight>
                <a:latin typeface="Roboto Light"/>
                <a:ea typeface="Roboto Light"/>
                <a:cs typeface="Roboto Light"/>
                <a:sym typeface="Roboto Light"/>
              </a:rPr>
              <a:t>se a reservation system</a:t>
            </a:r>
            <a:endParaRPr sz="1600">
              <a:solidFill>
                <a:srgbClr val="222222"/>
              </a:solidFill>
              <a:highlight>
                <a:schemeClr val="lt1"/>
              </a:highlight>
              <a:latin typeface="Roboto Light"/>
              <a:ea typeface="Roboto Light"/>
              <a:cs typeface="Roboto Light"/>
              <a:sym typeface="Roboto Light"/>
            </a:endParaRPr>
          </a:p>
          <a:p>
            <a:pPr marL="914400" lvl="1" indent="-292100" algn="l" rtl="0">
              <a:spcBef>
                <a:spcPts val="0"/>
              </a:spcBef>
              <a:spcAft>
                <a:spcPts val="0"/>
              </a:spcAft>
              <a:buClr>
                <a:schemeClr val="dk1"/>
              </a:buClr>
              <a:buSzPts val="1000"/>
              <a:buFont typeface="Roboto"/>
              <a:buChar char="○"/>
            </a:pPr>
            <a:r>
              <a:rPr lang="en" sz="1600">
                <a:solidFill>
                  <a:srgbClr val="222222"/>
                </a:solidFill>
                <a:highlight>
                  <a:schemeClr val="lt1"/>
                </a:highlight>
              </a:rPr>
              <a:t>P</a:t>
            </a:r>
            <a:r>
              <a:rPr lang="en" sz="1600">
                <a:solidFill>
                  <a:srgbClr val="222222"/>
                </a:solidFill>
                <a:highlight>
                  <a:schemeClr val="lt1"/>
                </a:highlight>
                <a:latin typeface="Roboto Light"/>
                <a:ea typeface="Roboto Light"/>
                <a:cs typeface="Roboto Light"/>
                <a:sym typeface="Roboto Light"/>
              </a:rPr>
              <a:t>hase in on alternate days or meals for each resident (eat in the dining room for lunch, in room for dinner, etc.) based on resident preferences</a:t>
            </a:r>
            <a:endParaRPr sz="1600">
              <a:solidFill>
                <a:srgbClr val="222222"/>
              </a:solidFill>
              <a:highlight>
                <a:schemeClr val="lt1"/>
              </a:highlight>
              <a:latin typeface="Roboto Light"/>
              <a:ea typeface="Roboto Light"/>
              <a:cs typeface="Roboto Light"/>
              <a:sym typeface="Roboto Light"/>
            </a:endParaRPr>
          </a:p>
          <a:p>
            <a:pPr marL="914400" lvl="1" indent="-292100" algn="l" rtl="0">
              <a:spcBef>
                <a:spcPts val="0"/>
              </a:spcBef>
              <a:spcAft>
                <a:spcPts val="0"/>
              </a:spcAft>
              <a:buClr>
                <a:schemeClr val="dk1"/>
              </a:buClr>
              <a:buSzPts val="1000"/>
              <a:buFont typeface="Roboto"/>
              <a:buChar char="○"/>
            </a:pPr>
            <a:r>
              <a:rPr lang="en" sz="1600">
                <a:solidFill>
                  <a:srgbClr val="222222"/>
                </a:solidFill>
                <a:highlight>
                  <a:schemeClr val="lt1"/>
                </a:highlight>
              </a:rPr>
              <a:t>U</a:t>
            </a:r>
            <a:r>
              <a:rPr lang="en" sz="1600">
                <a:solidFill>
                  <a:srgbClr val="222222"/>
                </a:solidFill>
                <a:highlight>
                  <a:schemeClr val="lt1"/>
                </a:highlight>
                <a:latin typeface="Roboto Light"/>
                <a:ea typeface="Roboto Light"/>
                <a:cs typeface="Roboto Light"/>
                <a:sym typeface="Roboto Light"/>
              </a:rPr>
              <a:t>se half the tables for one s</a:t>
            </a:r>
            <a:r>
              <a:rPr lang="en" sz="1600">
                <a:solidFill>
                  <a:srgbClr val="222222"/>
                </a:solidFill>
                <a:highlight>
                  <a:schemeClr val="lt1"/>
                </a:highlight>
              </a:rPr>
              <a:t>i</a:t>
            </a:r>
            <a:r>
              <a:rPr lang="en" sz="1600">
                <a:solidFill>
                  <a:srgbClr val="222222"/>
                </a:solidFill>
                <a:highlight>
                  <a:schemeClr val="lt1"/>
                </a:highlight>
                <a:latin typeface="Roboto Light"/>
                <a:ea typeface="Roboto Light"/>
                <a:cs typeface="Roboto Light"/>
                <a:sym typeface="Roboto Light"/>
              </a:rPr>
              <a:t>tting, and the other half for the next</a:t>
            </a:r>
            <a:endParaRPr sz="1600">
              <a:solidFill>
                <a:srgbClr val="222222"/>
              </a:solidFill>
              <a:highlight>
                <a:schemeClr val="lt1"/>
              </a:highlight>
              <a:latin typeface="Roboto Light"/>
              <a:ea typeface="Roboto Light"/>
              <a:cs typeface="Roboto Light"/>
              <a:sym typeface="Roboto Light"/>
            </a:endParaRPr>
          </a:p>
          <a:p>
            <a:pPr marL="457200" lvl="0" indent="-292100" algn="l" rtl="0">
              <a:spcBef>
                <a:spcPts val="0"/>
              </a:spcBef>
              <a:spcAft>
                <a:spcPts val="0"/>
              </a:spcAft>
              <a:buClr>
                <a:schemeClr val="dk1"/>
              </a:buClr>
              <a:buSzPts val="1000"/>
              <a:buFont typeface="Roboto"/>
              <a:buChar char="●"/>
            </a:pPr>
            <a:r>
              <a:rPr lang="en" sz="1600">
                <a:solidFill>
                  <a:srgbClr val="222222"/>
                </a:solidFill>
                <a:highlight>
                  <a:schemeClr val="lt1"/>
                </a:highlight>
                <a:latin typeface="Roboto Light"/>
                <a:ea typeface="Roboto Light"/>
                <a:cs typeface="Roboto Light"/>
                <a:sym typeface="Roboto Light"/>
              </a:rPr>
              <a:t>Start slow -  try one day or a few times a week to assess operational challenges before expanding</a:t>
            </a:r>
            <a:endParaRPr sz="1600">
              <a:solidFill>
                <a:srgbClr val="222222"/>
              </a:solidFill>
              <a:highlight>
                <a:schemeClr val="lt1"/>
              </a:highlight>
              <a:latin typeface="Roboto Light"/>
              <a:ea typeface="Roboto Light"/>
              <a:cs typeface="Roboto Light"/>
              <a:sym typeface="Roboto Light"/>
            </a:endParaRPr>
          </a:p>
          <a:p>
            <a:pPr marL="457200" lvl="0" indent="-292100" algn="l" rtl="0">
              <a:spcBef>
                <a:spcPts val="0"/>
              </a:spcBef>
              <a:spcAft>
                <a:spcPts val="0"/>
              </a:spcAft>
              <a:buClr>
                <a:schemeClr val="dk1"/>
              </a:buClr>
              <a:buSzPts val="1000"/>
              <a:buFont typeface="Roboto"/>
              <a:buChar char="●"/>
            </a:pPr>
            <a:r>
              <a:rPr lang="en" sz="1600">
                <a:solidFill>
                  <a:srgbClr val="222222"/>
                </a:solidFill>
                <a:highlight>
                  <a:schemeClr val="lt1"/>
                </a:highlight>
                <a:latin typeface="Roboto Light"/>
                <a:ea typeface="Roboto Light"/>
                <a:cs typeface="Roboto Light"/>
                <a:sym typeface="Roboto Light"/>
              </a:rPr>
              <a:t>Collaborate with nursing staff to assure assisted diners receive adequate help</a:t>
            </a:r>
            <a:endParaRPr sz="1600">
              <a:solidFill>
                <a:srgbClr val="222222"/>
              </a:solidFill>
              <a:highlight>
                <a:schemeClr val="lt1"/>
              </a:highlight>
              <a:latin typeface="Roboto Light"/>
              <a:ea typeface="Roboto Light"/>
              <a:cs typeface="Roboto Light"/>
              <a:sym typeface="Roboto Light"/>
            </a:endParaRPr>
          </a:p>
          <a:p>
            <a:pPr marL="0" lvl="0" indent="0" algn="l" rtl="0">
              <a:spcBef>
                <a:spcPts val="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a:blip r:embed="rId3">
            <a:alphaModFix/>
          </a:blip>
          <a:stretch>
            <a:fillRect/>
          </a:stretch>
        </p:blipFill>
        <p:spPr>
          <a:xfrm>
            <a:off x="229525" y="1132064"/>
            <a:ext cx="1705925" cy="2069723"/>
          </a:xfrm>
          <a:prstGeom prst="rect">
            <a:avLst/>
          </a:prstGeom>
          <a:noFill/>
          <a:ln>
            <a:noFill/>
          </a:ln>
        </p:spPr>
      </p:pic>
      <p:pic>
        <p:nvPicPr>
          <p:cNvPr id="121" name="Google Shape;121;p19"/>
          <p:cNvPicPr preferRelativeResize="0"/>
          <p:nvPr/>
        </p:nvPicPr>
        <p:blipFill>
          <a:blip r:embed="rId4">
            <a:alphaModFix/>
          </a:blip>
          <a:stretch>
            <a:fillRect/>
          </a:stretch>
        </p:blipFill>
        <p:spPr>
          <a:xfrm>
            <a:off x="2197473" y="3251098"/>
            <a:ext cx="4948125" cy="1576875"/>
          </a:xfrm>
          <a:prstGeom prst="rect">
            <a:avLst/>
          </a:prstGeom>
          <a:noFill/>
          <a:ln>
            <a:noFill/>
          </a:ln>
          <a:effectLst>
            <a:outerShdw blurRad="57150" dist="19050" dir="5400000" algn="bl" rotWithShape="0">
              <a:srgbClr val="000000">
                <a:alpha val="50000"/>
              </a:srgbClr>
            </a:outerShdw>
          </a:effectLst>
        </p:spPr>
      </p:pic>
      <p:sp>
        <p:nvSpPr>
          <p:cNvPr id="122" name="Google Shape;122;p19"/>
          <p:cNvSpPr txBox="1"/>
          <p:nvPr/>
        </p:nvSpPr>
        <p:spPr>
          <a:xfrm>
            <a:off x="307825" y="0"/>
            <a:ext cx="6391800" cy="67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NUTRITION AND THE U.S. POPULATION </a:t>
            </a:r>
            <a:endParaRPr sz="2400" b="1">
              <a:solidFill>
                <a:srgbClr val="FFFFFF"/>
              </a:solidFill>
              <a:latin typeface="Roboto"/>
              <a:ea typeface="Roboto"/>
              <a:cs typeface="Roboto"/>
              <a:sym typeface="Roboto"/>
            </a:endParaRPr>
          </a:p>
        </p:txBody>
      </p:sp>
      <p:sp>
        <p:nvSpPr>
          <p:cNvPr id="123" name="Google Shape;123;p19"/>
          <p:cNvSpPr txBox="1"/>
          <p:nvPr/>
        </p:nvSpPr>
        <p:spPr>
          <a:xfrm>
            <a:off x="2316550" y="3216975"/>
            <a:ext cx="3797100" cy="30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74AA50"/>
                </a:solidFill>
              </a:rPr>
              <a:t>Malnutrition Prevalence Across Care Settings</a:t>
            </a:r>
            <a:endParaRPr sz="1200" b="1">
              <a:solidFill>
                <a:srgbClr val="74AA50"/>
              </a:solidFill>
            </a:endParaRPr>
          </a:p>
        </p:txBody>
      </p:sp>
      <p:pic>
        <p:nvPicPr>
          <p:cNvPr id="124" name="Google Shape;124;p19"/>
          <p:cNvPicPr preferRelativeResize="0"/>
          <p:nvPr/>
        </p:nvPicPr>
        <p:blipFill>
          <a:blip r:embed="rId5">
            <a:alphaModFix/>
          </a:blip>
          <a:stretch>
            <a:fillRect/>
          </a:stretch>
        </p:blipFill>
        <p:spPr>
          <a:xfrm>
            <a:off x="2197475" y="1132075"/>
            <a:ext cx="6690275" cy="1145650"/>
          </a:xfrm>
          <a:prstGeom prst="rect">
            <a:avLst/>
          </a:prstGeom>
          <a:noFill/>
          <a:ln>
            <a:noFill/>
          </a:ln>
          <a:effectLst>
            <a:outerShdw blurRad="57150" dist="19050" dir="5400000" algn="bl" rotWithShape="0">
              <a:srgbClr val="000000">
                <a:alpha val="50000"/>
              </a:srgbClr>
            </a:outerShdw>
          </a:effectLst>
        </p:spPr>
      </p:pic>
      <p:sp>
        <p:nvSpPr>
          <p:cNvPr id="125" name="Google Shape;125;p19"/>
          <p:cNvSpPr txBox="1"/>
          <p:nvPr/>
        </p:nvSpPr>
        <p:spPr>
          <a:xfrm>
            <a:off x="2139100" y="2347325"/>
            <a:ext cx="6690300" cy="67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4C4C4C"/>
                </a:solidFill>
              </a:rPr>
              <a:t>Malnutrition is intensified by the disparities and social isolation from COVID-19 pandemic.</a:t>
            </a:r>
            <a:r>
              <a:rPr lang="en" sz="1100" baseline="30000">
                <a:solidFill>
                  <a:srgbClr val="4C4C4C"/>
                </a:solidFill>
              </a:rPr>
              <a:t>4</a:t>
            </a:r>
            <a:endParaRPr sz="1100">
              <a:solidFill>
                <a:srgbClr val="4C4C4C"/>
              </a:solidFill>
            </a:endParaRPr>
          </a:p>
          <a:p>
            <a:pPr marL="0" lvl="0" indent="0" algn="l" rtl="0">
              <a:spcBef>
                <a:spcPts val="0"/>
              </a:spcBef>
              <a:spcAft>
                <a:spcPts val="0"/>
              </a:spcAft>
              <a:buNone/>
            </a:pPr>
            <a:r>
              <a:rPr lang="en" sz="1100">
                <a:solidFill>
                  <a:srgbClr val="4C4C4C"/>
                </a:solidFill>
              </a:rPr>
              <a:t>Additionally, nutrition status is a relevant factor influencing the outcomes of patients with COVID-19.</a:t>
            </a:r>
            <a:r>
              <a:rPr lang="en" sz="1100" baseline="30000">
                <a:solidFill>
                  <a:srgbClr val="4C4C4C"/>
                </a:solidFill>
              </a:rPr>
              <a:t>5</a:t>
            </a:r>
            <a:endParaRPr sz="1100" baseline="30000">
              <a:solidFill>
                <a:srgbClr val="4C4C4C"/>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3000" dirty="0"/>
              <a:t>Chef Spotlight </a:t>
            </a:r>
            <a:r>
              <a:rPr lang="en" sz="3000" dirty="0" smtClean="0"/>
              <a:t>Trainings</a:t>
            </a:r>
            <a:r>
              <a:rPr lang="en" sz="3000" dirty="0"/>
              <a:t> </a:t>
            </a:r>
            <a:r>
              <a:rPr lang="en" sz="3000" dirty="0" smtClean="0"/>
              <a:t>&amp; </a:t>
            </a:r>
            <a:r>
              <a:rPr lang="en" sz="3000" dirty="0" smtClean="0"/>
              <a:t>Chef’s </a:t>
            </a:r>
            <a:r>
              <a:rPr lang="en" sz="3000" dirty="0"/>
              <a:t>Corner</a:t>
            </a:r>
            <a:endParaRPr sz="3000" dirty="0"/>
          </a:p>
          <a:p>
            <a:pPr marL="457200" lvl="0" indent="-419100" algn="l" rtl="0">
              <a:spcBef>
                <a:spcPts val="0"/>
              </a:spcBef>
              <a:spcAft>
                <a:spcPts val="0"/>
              </a:spcAft>
              <a:buSzPts val="3000"/>
              <a:buAutoNum type="arabicPeriod"/>
            </a:pPr>
            <a:r>
              <a:rPr lang="en" sz="3000" dirty="0"/>
              <a:t>Training Staff on Talking with Residents</a:t>
            </a:r>
            <a:endParaRPr sz="3000" dirty="0"/>
          </a:p>
          <a:p>
            <a:pPr marL="457200" lvl="0" indent="-419100" algn="l" rtl="0">
              <a:spcBef>
                <a:spcPts val="0"/>
              </a:spcBef>
              <a:spcAft>
                <a:spcPts val="0"/>
              </a:spcAft>
              <a:buSzPts val="3000"/>
              <a:buAutoNum type="arabicPeriod"/>
            </a:pPr>
            <a:r>
              <a:rPr lang="en" sz="3000" dirty="0"/>
              <a:t>Communication Plan</a:t>
            </a:r>
            <a:endParaRPr sz="3000" dirty="0"/>
          </a:p>
          <a:p>
            <a:pPr marL="457200" lvl="0" indent="-419100" algn="l" rtl="0">
              <a:spcBef>
                <a:spcPts val="0"/>
              </a:spcBef>
              <a:spcAft>
                <a:spcPts val="0"/>
              </a:spcAft>
              <a:buSzPts val="3000"/>
              <a:buAutoNum type="arabicPeriod"/>
            </a:pPr>
            <a:r>
              <a:rPr lang="en" sz="3000" dirty="0"/>
              <a:t>Engage Your Resident Dining Committee</a:t>
            </a:r>
            <a:endParaRPr sz="3000" dirty="0"/>
          </a:p>
        </p:txBody>
      </p:sp>
      <p:sp>
        <p:nvSpPr>
          <p:cNvPr id="479" name="Google Shape;479;p63"/>
          <p:cNvSpPr txBox="1"/>
          <p:nvPr/>
        </p:nvSpPr>
        <p:spPr>
          <a:xfrm>
            <a:off x="72250" y="130025"/>
            <a:ext cx="5764500" cy="3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FFFFFF"/>
                </a:solidFill>
                <a:latin typeface="Roboto"/>
                <a:ea typeface="Roboto"/>
                <a:cs typeface="Roboto"/>
                <a:sym typeface="Roboto"/>
              </a:rPr>
              <a:t>Communal Dining</a:t>
            </a:r>
            <a:endParaRPr sz="2200" b="1">
              <a:solidFill>
                <a:srgbClr val="FFFFFF"/>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5"/>
          <p:cNvSpPr txBox="1"/>
          <p:nvPr/>
        </p:nvSpPr>
        <p:spPr>
          <a:xfrm>
            <a:off x="209550"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Room Service and Communal Dining</a:t>
            </a:r>
            <a:endParaRPr sz="2400" b="1">
              <a:solidFill>
                <a:srgbClr val="FFFFFF"/>
              </a:solidFill>
              <a:latin typeface="Roboto"/>
              <a:ea typeface="Roboto"/>
              <a:cs typeface="Roboto"/>
              <a:sym typeface="Roboto"/>
            </a:endParaRPr>
          </a:p>
        </p:txBody>
      </p:sp>
      <p:sp>
        <p:nvSpPr>
          <p:cNvPr id="493" name="Google Shape;493;p65"/>
          <p:cNvSpPr txBox="1">
            <a:spLocks noGrp="1"/>
          </p:cNvSpPr>
          <p:nvPr>
            <p:ph type="body" idx="1"/>
          </p:nvPr>
        </p:nvSpPr>
        <p:spPr>
          <a:xfrm>
            <a:off x="311700" y="1139750"/>
            <a:ext cx="4042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latin typeface="Roboto"/>
                <a:ea typeface="Roboto"/>
                <a:cs typeface="Roboto"/>
                <a:sym typeface="Roboto"/>
              </a:rPr>
              <a:t>Keeping the Experience Dignified</a:t>
            </a:r>
            <a:endParaRPr>
              <a:latin typeface="Roboto Light"/>
              <a:ea typeface="Roboto Light"/>
              <a:cs typeface="Roboto Light"/>
              <a:sym typeface="Roboto Light"/>
            </a:endParaRPr>
          </a:p>
          <a:p>
            <a:pPr marL="457200" lvl="0" indent="-171450" algn="l" rtl="0">
              <a:lnSpc>
                <a:spcPct val="100000"/>
              </a:lnSpc>
              <a:spcBef>
                <a:spcPts val="1000"/>
              </a:spcBef>
              <a:spcAft>
                <a:spcPts val="0"/>
              </a:spcAft>
              <a:buClr>
                <a:schemeClr val="dk2"/>
              </a:buClr>
              <a:buSzPts val="1800"/>
              <a:buFont typeface="Roboto Light"/>
              <a:buChar char="●"/>
            </a:pPr>
            <a:r>
              <a:rPr lang="en">
                <a:latin typeface="Roboto Light"/>
                <a:ea typeface="Roboto Light"/>
                <a:cs typeface="Roboto Light"/>
                <a:sym typeface="Roboto Light"/>
              </a:rPr>
              <a:t>Opportunity for feedback</a:t>
            </a:r>
            <a:endParaRPr>
              <a:latin typeface="Roboto Light"/>
              <a:ea typeface="Roboto Light"/>
              <a:cs typeface="Roboto Light"/>
              <a:sym typeface="Roboto Light"/>
            </a:endParaRPr>
          </a:p>
          <a:p>
            <a:pPr marL="914400" lvl="1" indent="-317500" algn="l" rtl="0">
              <a:lnSpc>
                <a:spcPct val="100000"/>
              </a:lnSpc>
              <a:spcBef>
                <a:spcPts val="1000"/>
              </a:spcBef>
              <a:spcAft>
                <a:spcPts val="0"/>
              </a:spcAft>
              <a:buClr>
                <a:schemeClr val="dk1"/>
              </a:buClr>
              <a:buSzPts val="1400"/>
              <a:buChar char="○"/>
            </a:pPr>
            <a:r>
              <a:rPr lang="en"/>
              <a:t>Regular intervals throughout the cycle</a:t>
            </a:r>
            <a:endParaRPr/>
          </a:p>
          <a:p>
            <a:pPr marL="914400" lvl="1" indent="-317500" algn="l" rtl="0">
              <a:lnSpc>
                <a:spcPct val="100000"/>
              </a:lnSpc>
              <a:spcBef>
                <a:spcPts val="1000"/>
              </a:spcBef>
              <a:spcAft>
                <a:spcPts val="0"/>
              </a:spcAft>
              <a:buClr>
                <a:schemeClr val="dk1"/>
              </a:buClr>
              <a:buSzPts val="1400"/>
              <a:buFont typeface="Roboto Light"/>
              <a:buChar char="○"/>
            </a:pPr>
            <a:r>
              <a:rPr lang="en"/>
              <a:t>During meal</a:t>
            </a:r>
            <a:endParaRPr/>
          </a:p>
          <a:p>
            <a:pPr marL="914400" lvl="1" indent="-317500" algn="l" rtl="0">
              <a:lnSpc>
                <a:spcPct val="100000"/>
              </a:lnSpc>
              <a:spcBef>
                <a:spcPts val="1000"/>
              </a:spcBef>
              <a:spcAft>
                <a:spcPts val="0"/>
              </a:spcAft>
              <a:buClr>
                <a:schemeClr val="dk1"/>
              </a:buClr>
              <a:buSzPts val="1400"/>
              <a:buChar char="○"/>
            </a:pPr>
            <a:r>
              <a:rPr lang="en"/>
              <a:t>Involvement </a:t>
            </a:r>
            <a:endParaRPr/>
          </a:p>
          <a:p>
            <a:pPr marL="1371600" lvl="2" indent="-317500" algn="l" rtl="0">
              <a:lnSpc>
                <a:spcPct val="100000"/>
              </a:lnSpc>
              <a:spcBef>
                <a:spcPts val="1000"/>
              </a:spcBef>
              <a:spcAft>
                <a:spcPts val="1000"/>
              </a:spcAft>
              <a:buClr>
                <a:schemeClr val="dk1"/>
              </a:buClr>
              <a:buSzPts val="1400"/>
              <a:buChar char="■"/>
            </a:pPr>
            <a:r>
              <a:rPr lang="en"/>
              <a:t>Sample and vote contests</a:t>
            </a:r>
            <a:endParaRPr/>
          </a:p>
        </p:txBody>
      </p:sp>
      <p:pic>
        <p:nvPicPr>
          <p:cNvPr id="494" name="Google Shape;494;p65"/>
          <p:cNvPicPr preferRelativeResize="0"/>
          <p:nvPr/>
        </p:nvPicPr>
        <p:blipFill>
          <a:blip r:embed="rId3">
            <a:alphaModFix/>
          </a:blip>
          <a:stretch>
            <a:fillRect/>
          </a:stretch>
        </p:blipFill>
        <p:spPr>
          <a:xfrm>
            <a:off x="4847100" y="1257225"/>
            <a:ext cx="3700576" cy="28124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p:cNvSpPr txBox="1"/>
          <p:nvPr/>
        </p:nvSpPr>
        <p:spPr>
          <a:xfrm>
            <a:off x="0" y="0"/>
            <a:ext cx="4040100" cy="65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rgbClr val="FFFFFF"/>
                </a:solidFill>
                <a:latin typeface="Roboto Light"/>
                <a:ea typeface="Roboto Light"/>
                <a:cs typeface="Roboto Light"/>
                <a:sym typeface="Roboto Light"/>
              </a:rPr>
              <a:t>GORDON FOOD SERVICE </a:t>
            </a:r>
            <a:br>
              <a:rPr lang="en" sz="1600" b="1" dirty="0">
                <a:solidFill>
                  <a:srgbClr val="FFFFFF"/>
                </a:solidFill>
                <a:latin typeface="Roboto Light"/>
                <a:ea typeface="Roboto Light"/>
                <a:cs typeface="Roboto Light"/>
                <a:sym typeface="Roboto Light"/>
              </a:rPr>
            </a:br>
            <a:r>
              <a:rPr lang="en" sz="1600" b="1" dirty="0">
                <a:solidFill>
                  <a:srgbClr val="FFFFFF"/>
                </a:solidFill>
                <a:latin typeface="Roboto Light"/>
                <a:ea typeface="Roboto Light"/>
                <a:cs typeface="Roboto Light"/>
                <a:sym typeface="Roboto Light"/>
              </a:rPr>
              <a:t>WHITE PAPERS</a:t>
            </a:r>
            <a:endParaRPr sz="1000" b="1" dirty="0">
              <a:solidFill>
                <a:srgbClr val="FFFFFF"/>
              </a:solidFill>
              <a:latin typeface="Roboto Light"/>
              <a:ea typeface="Roboto Light"/>
              <a:cs typeface="Roboto Light"/>
              <a:sym typeface="Roboto Light"/>
            </a:endParaRPr>
          </a:p>
        </p:txBody>
      </p:sp>
      <p:pic>
        <p:nvPicPr>
          <p:cNvPr id="500" name="Google Shape;500;p66"/>
          <p:cNvPicPr preferRelativeResize="0"/>
          <p:nvPr/>
        </p:nvPicPr>
        <p:blipFill>
          <a:blip r:embed="rId3">
            <a:alphaModFix/>
          </a:blip>
          <a:stretch>
            <a:fillRect/>
          </a:stretch>
        </p:blipFill>
        <p:spPr>
          <a:xfrm rot="-363569">
            <a:off x="394103" y="590179"/>
            <a:ext cx="3075956" cy="3773692"/>
          </a:xfrm>
          <a:prstGeom prst="rect">
            <a:avLst/>
          </a:prstGeom>
          <a:noFill/>
          <a:ln>
            <a:noFill/>
          </a:ln>
          <a:effectLst>
            <a:outerShdw blurRad="57150" dist="47625" dir="8340000" algn="bl" rotWithShape="0">
              <a:srgbClr val="000000">
                <a:alpha val="15000"/>
              </a:srgbClr>
            </a:outerShdw>
          </a:effectLst>
        </p:spPr>
      </p:pic>
      <p:pic>
        <p:nvPicPr>
          <p:cNvPr id="501" name="Google Shape;501;p66"/>
          <p:cNvPicPr preferRelativeResize="0"/>
          <p:nvPr/>
        </p:nvPicPr>
        <p:blipFill>
          <a:blip r:embed="rId4">
            <a:alphaModFix/>
          </a:blip>
          <a:stretch>
            <a:fillRect/>
          </a:stretch>
        </p:blipFill>
        <p:spPr>
          <a:xfrm rot="155762">
            <a:off x="5136180" y="720764"/>
            <a:ext cx="3112977" cy="3772297"/>
          </a:xfrm>
          <a:prstGeom prst="rect">
            <a:avLst/>
          </a:prstGeom>
          <a:noFill/>
          <a:ln>
            <a:noFill/>
          </a:ln>
          <a:effectLst>
            <a:outerShdw blurRad="57150" dist="57150" dir="8280000" algn="bl" rotWithShape="0">
              <a:srgbClr val="000000">
                <a:alpha val="15000"/>
              </a:srgbClr>
            </a:outerShdw>
          </a:effectLst>
        </p:spPr>
      </p:pic>
      <p:pic>
        <p:nvPicPr>
          <p:cNvPr id="502" name="Google Shape;502;p66"/>
          <p:cNvPicPr preferRelativeResize="0"/>
          <p:nvPr/>
        </p:nvPicPr>
        <p:blipFill>
          <a:blip r:embed="rId5">
            <a:alphaModFix/>
          </a:blip>
          <a:stretch>
            <a:fillRect/>
          </a:stretch>
        </p:blipFill>
        <p:spPr>
          <a:xfrm>
            <a:off x="2402825" y="714825"/>
            <a:ext cx="2899426" cy="3780900"/>
          </a:xfrm>
          <a:prstGeom prst="rect">
            <a:avLst/>
          </a:prstGeom>
          <a:noFill/>
          <a:ln>
            <a:noFill/>
          </a:ln>
        </p:spPr>
      </p:pic>
      <p:sp>
        <p:nvSpPr>
          <p:cNvPr id="2" name="Text Placeholder 1"/>
          <p:cNvSpPr>
            <a:spLocks noGrp="1"/>
          </p:cNvSpPr>
          <p:nvPr>
            <p:ph type="body" idx="1"/>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7"/>
          <p:cNvSpPr txBox="1"/>
          <p:nvPr/>
        </p:nvSpPr>
        <p:spPr>
          <a:xfrm>
            <a:off x="145250" y="-73550"/>
            <a:ext cx="3913200" cy="78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Light"/>
                <a:ea typeface="Roboto Light"/>
                <a:cs typeface="Roboto Light"/>
                <a:sym typeface="Roboto Light"/>
              </a:rPr>
              <a:t>GORDON FOOD SERVICE </a:t>
            </a:r>
            <a:br>
              <a:rPr lang="en" sz="1800">
                <a:solidFill>
                  <a:srgbClr val="FFFFFF"/>
                </a:solidFill>
                <a:latin typeface="Roboto Light"/>
                <a:ea typeface="Roboto Light"/>
                <a:cs typeface="Roboto Light"/>
                <a:sym typeface="Roboto Light"/>
              </a:rPr>
            </a:br>
            <a:r>
              <a:rPr lang="en" sz="1800">
                <a:solidFill>
                  <a:srgbClr val="FFFFFF"/>
                </a:solidFill>
                <a:latin typeface="Roboto Light"/>
                <a:ea typeface="Roboto Light"/>
                <a:cs typeface="Roboto Light"/>
                <a:sym typeface="Roboto Light"/>
              </a:rPr>
              <a:t>PRODUCT SOLUTIONS</a:t>
            </a:r>
            <a:endParaRPr sz="1800">
              <a:solidFill>
                <a:srgbClr val="FFFFFF"/>
              </a:solidFill>
              <a:latin typeface="Roboto Light"/>
              <a:ea typeface="Roboto Light"/>
              <a:cs typeface="Roboto Light"/>
              <a:sym typeface="Roboto Light"/>
            </a:endParaRPr>
          </a:p>
        </p:txBody>
      </p:sp>
      <p:pic>
        <p:nvPicPr>
          <p:cNvPr id="508" name="Google Shape;508;p67"/>
          <p:cNvPicPr preferRelativeResize="0"/>
          <p:nvPr/>
        </p:nvPicPr>
        <p:blipFill>
          <a:blip r:embed="rId3">
            <a:alphaModFix/>
          </a:blip>
          <a:stretch>
            <a:fillRect/>
          </a:stretch>
        </p:blipFill>
        <p:spPr>
          <a:xfrm rot="-221779">
            <a:off x="403210" y="1013445"/>
            <a:ext cx="2969457" cy="3919961"/>
          </a:xfrm>
          <a:prstGeom prst="rect">
            <a:avLst/>
          </a:prstGeom>
          <a:noFill/>
          <a:ln>
            <a:noFill/>
          </a:ln>
          <a:effectLst>
            <a:outerShdw blurRad="57150" dist="66675" dir="8100000" algn="bl" rotWithShape="0">
              <a:srgbClr val="000000">
                <a:alpha val="16000"/>
              </a:srgbClr>
            </a:outerShdw>
          </a:effectLst>
        </p:spPr>
      </p:pic>
      <p:pic>
        <p:nvPicPr>
          <p:cNvPr id="509" name="Google Shape;509;p67"/>
          <p:cNvPicPr preferRelativeResize="0"/>
          <p:nvPr/>
        </p:nvPicPr>
        <p:blipFill rotWithShape="1">
          <a:blip r:embed="rId4">
            <a:alphaModFix/>
          </a:blip>
          <a:srcRect l="1176" t="1223" r="1575" b="1641"/>
          <a:stretch/>
        </p:blipFill>
        <p:spPr>
          <a:xfrm rot="-189808">
            <a:off x="1993585" y="994596"/>
            <a:ext cx="3299228" cy="3919922"/>
          </a:xfrm>
          <a:prstGeom prst="rect">
            <a:avLst/>
          </a:prstGeom>
          <a:noFill/>
          <a:ln>
            <a:noFill/>
          </a:ln>
          <a:effectLst>
            <a:outerShdw blurRad="57150" dist="66675" dir="8100000" algn="bl" rotWithShape="0">
              <a:srgbClr val="000000">
                <a:alpha val="16000"/>
              </a:srgbClr>
            </a:outerShdw>
          </a:effectLst>
        </p:spPr>
      </p:pic>
      <p:pic>
        <p:nvPicPr>
          <p:cNvPr id="510" name="Google Shape;510;p67"/>
          <p:cNvPicPr preferRelativeResize="0"/>
          <p:nvPr/>
        </p:nvPicPr>
        <p:blipFill>
          <a:blip r:embed="rId5">
            <a:alphaModFix/>
          </a:blip>
          <a:stretch>
            <a:fillRect/>
          </a:stretch>
        </p:blipFill>
        <p:spPr>
          <a:xfrm rot="-195669">
            <a:off x="3991494" y="1006111"/>
            <a:ext cx="3074432" cy="3919929"/>
          </a:xfrm>
          <a:prstGeom prst="rect">
            <a:avLst/>
          </a:prstGeom>
          <a:noFill/>
          <a:ln>
            <a:noFill/>
          </a:ln>
          <a:effectLst>
            <a:outerShdw blurRad="57150" dist="66675" dir="8100000" algn="bl" rotWithShape="0">
              <a:srgbClr val="000000">
                <a:alpha val="16000"/>
              </a:srgbClr>
            </a:outerShdw>
          </a:effectLst>
        </p:spPr>
      </p:pic>
      <p:pic>
        <p:nvPicPr>
          <p:cNvPr id="511" name="Google Shape;511;p67"/>
          <p:cNvPicPr preferRelativeResize="0"/>
          <p:nvPr/>
        </p:nvPicPr>
        <p:blipFill>
          <a:blip r:embed="rId6">
            <a:alphaModFix/>
          </a:blip>
          <a:stretch>
            <a:fillRect/>
          </a:stretch>
        </p:blipFill>
        <p:spPr>
          <a:xfrm rot="-188960">
            <a:off x="5748695" y="1002245"/>
            <a:ext cx="3034705" cy="3919918"/>
          </a:xfrm>
          <a:prstGeom prst="rect">
            <a:avLst/>
          </a:prstGeom>
          <a:noFill/>
          <a:ln>
            <a:noFill/>
          </a:ln>
          <a:effectLst>
            <a:outerShdw blurRad="57150" dist="66675" dir="8100000" algn="bl" rotWithShape="0">
              <a:srgbClr val="000000">
                <a:alpha val="16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8"/>
          <p:cNvSpPr txBox="1"/>
          <p:nvPr/>
        </p:nvSpPr>
        <p:spPr>
          <a:xfrm>
            <a:off x="1387350" y="726125"/>
            <a:ext cx="6369300" cy="289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100" i="1">
                <a:solidFill>
                  <a:srgbClr val="FFFFFF"/>
                </a:solidFill>
                <a:latin typeface="Spectral SemiBold"/>
                <a:ea typeface="Spectral SemiBold"/>
                <a:cs typeface="Spectral SemiBold"/>
                <a:sym typeface="Spectral SemiBold"/>
              </a:rPr>
              <a:t>Questions?</a:t>
            </a:r>
            <a:endParaRPr sz="4100" i="1">
              <a:solidFill>
                <a:srgbClr val="FFFFFF"/>
              </a:solidFill>
              <a:latin typeface="Spectral SemiBold"/>
              <a:ea typeface="Spectral SemiBold"/>
              <a:cs typeface="Spectral SemiBold"/>
              <a:sym typeface="Spectral Semi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9" descr="ThankYou.png"/>
          <p:cNvPicPr preferRelativeResize="0"/>
          <p:nvPr/>
        </p:nvPicPr>
        <p:blipFill rotWithShape="1">
          <a:blip r:embed="rId3">
            <a:alphaModFix/>
          </a:blip>
          <a:srcRect l="-1047" t="-5975" r="-661" b="-6346"/>
          <a:stretch/>
        </p:blipFill>
        <p:spPr>
          <a:xfrm>
            <a:off x="2861775" y="1937947"/>
            <a:ext cx="3420449" cy="937550"/>
          </a:xfrm>
          <a:prstGeom prst="rect">
            <a:avLst/>
          </a:prstGeom>
          <a:noFill/>
          <a:ln>
            <a:noFill/>
          </a:ln>
        </p:spPr>
      </p:pic>
      <p:pic>
        <p:nvPicPr>
          <p:cNvPr id="523" name="Google Shape;523;p69"/>
          <p:cNvPicPr preferRelativeResize="0"/>
          <p:nvPr/>
        </p:nvPicPr>
        <p:blipFill>
          <a:blip r:embed="rId4">
            <a:alphaModFix/>
          </a:blip>
          <a:stretch>
            <a:fillRect/>
          </a:stretch>
        </p:blipFill>
        <p:spPr>
          <a:xfrm>
            <a:off x="3020525" y="412625"/>
            <a:ext cx="3102962" cy="1633138"/>
          </a:xfrm>
          <a:prstGeom prst="rect">
            <a:avLst/>
          </a:prstGeom>
          <a:noFill/>
          <a:ln>
            <a:noFill/>
          </a:ln>
        </p:spPr>
      </p:pic>
      <p:sp>
        <p:nvSpPr>
          <p:cNvPr id="524" name="Google Shape;524;p69"/>
          <p:cNvSpPr txBox="1"/>
          <p:nvPr/>
        </p:nvSpPr>
        <p:spPr>
          <a:xfrm>
            <a:off x="2136375" y="3007125"/>
            <a:ext cx="4698000" cy="93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a:ea typeface="Roboto"/>
                <a:cs typeface="Roboto"/>
                <a:sym typeface="Roboto"/>
              </a:rPr>
              <a:t>Maria DeNicola, MS, RD, LD/N</a:t>
            </a:r>
            <a:endParaRPr>
              <a:latin typeface="Roboto"/>
              <a:ea typeface="Roboto"/>
              <a:cs typeface="Roboto"/>
              <a:sym typeface="Roboto"/>
            </a:endParaRPr>
          </a:p>
          <a:p>
            <a:pPr marL="0" lvl="0" indent="0" algn="ctr" rtl="0">
              <a:spcBef>
                <a:spcPts val="0"/>
              </a:spcBef>
              <a:spcAft>
                <a:spcPts val="0"/>
              </a:spcAft>
              <a:buNone/>
            </a:pPr>
            <a:r>
              <a:rPr lang="en" u="sng">
                <a:solidFill>
                  <a:schemeClr val="hlink"/>
                </a:solidFill>
                <a:latin typeface="Roboto"/>
                <a:ea typeface="Roboto"/>
                <a:cs typeface="Roboto"/>
                <a:sym typeface="Roboto"/>
                <a:hlinkClick r:id="rId5"/>
              </a:rPr>
              <a:t>maria.denicola@gfs.com</a:t>
            </a:r>
            <a:endParaRPr>
              <a:latin typeface="Roboto"/>
              <a:ea typeface="Roboto"/>
              <a:cs typeface="Roboto"/>
              <a:sym typeface="Roboto"/>
            </a:endParaRPr>
          </a:p>
          <a:p>
            <a:pPr marL="0" lvl="0" indent="0" algn="ctr" rtl="0">
              <a:spcBef>
                <a:spcPts val="0"/>
              </a:spcBef>
              <a:spcAft>
                <a:spcPts val="0"/>
              </a:spcAft>
              <a:buNone/>
            </a:pPr>
            <a:r>
              <a:rPr lang="en">
                <a:latin typeface="Roboto"/>
                <a:ea typeface="Roboto"/>
                <a:cs typeface="Roboto"/>
                <a:sym typeface="Roboto"/>
              </a:rPr>
              <a:t>813-340-9692</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p:nvPr/>
        </p:nvSpPr>
        <p:spPr>
          <a:xfrm>
            <a:off x="0" y="121700"/>
            <a:ext cx="8676300" cy="6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POTENTIAL RISE IN MALNUTRITION RELATED TO COVID-19</a:t>
            </a:r>
            <a:endParaRPr sz="2400" b="1">
              <a:solidFill>
                <a:srgbClr val="FFFFFF"/>
              </a:solidFill>
              <a:latin typeface="Roboto"/>
              <a:ea typeface="Roboto"/>
              <a:cs typeface="Roboto"/>
              <a:sym typeface="Roboto"/>
            </a:endParaRPr>
          </a:p>
        </p:txBody>
      </p:sp>
      <p:sp>
        <p:nvSpPr>
          <p:cNvPr id="131" name="Google Shape;131;p20"/>
          <p:cNvSpPr/>
          <p:nvPr/>
        </p:nvSpPr>
        <p:spPr>
          <a:xfrm rot="-5400000">
            <a:off x="1064163" y="1511832"/>
            <a:ext cx="3339000" cy="3339000"/>
          </a:xfrm>
          <a:prstGeom prst="ellipse">
            <a:avLst/>
          </a:prstGeom>
          <a:noFill/>
          <a:ln w="19050" cap="flat" cmpd="sng">
            <a:solidFill>
              <a:srgbClr val="505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1285413" y="1733232"/>
            <a:ext cx="2896500" cy="2896200"/>
          </a:xfrm>
          <a:prstGeom prst="pie">
            <a:avLst>
              <a:gd name="adj1" fmla="val 1811602"/>
              <a:gd name="adj2" fmla="val 16214886"/>
            </a:avLst>
          </a:prstGeom>
          <a:solidFill>
            <a:srgbClr val="C8C8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1825713" y="2273382"/>
            <a:ext cx="1815900" cy="1815900"/>
          </a:xfrm>
          <a:prstGeom prst="ellipse">
            <a:avLst/>
          </a:prstGeom>
          <a:solidFill>
            <a:srgbClr val="C8000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p:nvPr/>
        </p:nvSpPr>
        <p:spPr>
          <a:xfrm>
            <a:off x="1825625" y="2898575"/>
            <a:ext cx="1816200" cy="565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SOCIAL ISOLATION AND LONELINESS</a:t>
            </a:r>
            <a:endParaRPr b="1">
              <a:solidFill>
                <a:srgbClr val="FFFFFF"/>
              </a:solidFill>
              <a:latin typeface="Roboto"/>
              <a:ea typeface="Roboto"/>
              <a:cs typeface="Roboto"/>
              <a:sym typeface="Roboto"/>
            </a:endParaRPr>
          </a:p>
        </p:txBody>
      </p:sp>
      <p:sp>
        <p:nvSpPr>
          <p:cNvPr id="135" name="Google Shape;135;p20"/>
          <p:cNvSpPr/>
          <p:nvPr/>
        </p:nvSpPr>
        <p:spPr>
          <a:xfrm>
            <a:off x="2203740" y="1055429"/>
            <a:ext cx="1068600" cy="1068600"/>
          </a:xfrm>
          <a:prstGeom prst="ellipse">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txBox="1"/>
          <p:nvPr/>
        </p:nvSpPr>
        <p:spPr>
          <a:xfrm>
            <a:off x="2203750" y="1393275"/>
            <a:ext cx="1068600" cy="393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APPETITE </a:t>
            </a:r>
            <a:endParaRPr sz="1200">
              <a:solidFill>
                <a:srgbClr val="FFFFFF"/>
              </a:solidFill>
              <a:latin typeface="Roboto"/>
              <a:ea typeface="Roboto"/>
              <a:cs typeface="Roboto"/>
              <a:sym typeface="Roboto"/>
            </a:endParaRPr>
          </a:p>
        </p:txBody>
      </p:sp>
      <p:sp>
        <p:nvSpPr>
          <p:cNvPr id="137" name="Google Shape;137;p20"/>
          <p:cNvSpPr/>
          <p:nvPr/>
        </p:nvSpPr>
        <p:spPr>
          <a:xfrm>
            <a:off x="752371" y="3496258"/>
            <a:ext cx="1068600" cy="1068600"/>
          </a:xfrm>
          <a:prstGeom prst="ellipse">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txBox="1"/>
          <p:nvPr/>
        </p:nvSpPr>
        <p:spPr>
          <a:xfrm>
            <a:off x="752300" y="3747875"/>
            <a:ext cx="1068600" cy="565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DIET QUALITY</a:t>
            </a:r>
            <a:endParaRPr sz="1200">
              <a:solidFill>
                <a:srgbClr val="FFFFFF"/>
              </a:solidFill>
              <a:latin typeface="Roboto"/>
              <a:ea typeface="Roboto"/>
              <a:cs typeface="Roboto"/>
              <a:sym typeface="Roboto"/>
            </a:endParaRPr>
          </a:p>
        </p:txBody>
      </p:sp>
      <p:sp>
        <p:nvSpPr>
          <p:cNvPr id="139" name="Google Shape;139;p20"/>
          <p:cNvSpPr/>
          <p:nvPr/>
        </p:nvSpPr>
        <p:spPr>
          <a:xfrm>
            <a:off x="3641718" y="3488613"/>
            <a:ext cx="1068600" cy="1068600"/>
          </a:xfrm>
          <a:prstGeom prst="ellipse">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txBox="1"/>
          <p:nvPr/>
        </p:nvSpPr>
        <p:spPr>
          <a:xfrm>
            <a:off x="3580275" y="3747875"/>
            <a:ext cx="1191600" cy="565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a:solidFill>
                  <a:srgbClr val="FFFFFF"/>
                </a:solidFill>
                <a:latin typeface="Roboto"/>
                <a:ea typeface="Roboto"/>
                <a:cs typeface="Roboto"/>
                <a:sym typeface="Roboto"/>
              </a:rPr>
              <a:t>ENJOYMENT OF FOOD</a:t>
            </a:r>
            <a:endParaRPr sz="1200">
              <a:solidFill>
                <a:srgbClr val="FFFFFF"/>
              </a:solidFill>
              <a:latin typeface="Roboto"/>
              <a:ea typeface="Roboto"/>
              <a:cs typeface="Roboto"/>
              <a:sym typeface="Roboto"/>
            </a:endParaRPr>
          </a:p>
        </p:txBody>
      </p:sp>
      <p:sp>
        <p:nvSpPr>
          <p:cNvPr id="141" name="Google Shape;141;p20"/>
          <p:cNvSpPr txBox="1"/>
          <p:nvPr/>
        </p:nvSpPr>
        <p:spPr>
          <a:xfrm>
            <a:off x="4200525" y="1393275"/>
            <a:ext cx="4609800" cy="130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b="1">
                <a:solidFill>
                  <a:srgbClr val="C80000"/>
                </a:solidFill>
                <a:highlight>
                  <a:srgbClr val="FFF2CC"/>
                </a:highlight>
                <a:latin typeface="Roboto"/>
                <a:ea typeface="Roboto"/>
                <a:cs typeface="Roboto"/>
                <a:sym typeface="Roboto"/>
              </a:rPr>
              <a:t>SOCIAL ISOLATION AND LONELINESS </a:t>
            </a:r>
            <a:endParaRPr sz="2000" b="1">
              <a:solidFill>
                <a:srgbClr val="C80000"/>
              </a:solidFill>
              <a:highlight>
                <a:srgbClr val="FFF2CC"/>
              </a:highlight>
              <a:latin typeface="Roboto"/>
              <a:ea typeface="Roboto"/>
              <a:cs typeface="Roboto"/>
              <a:sym typeface="Roboto"/>
            </a:endParaRPr>
          </a:p>
          <a:p>
            <a:pPr marL="0" lvl="0" indent="0" algn="ctr" rtl="0">
              <a:lnSpc>
                <a:spcPct val="115000"/>
              </a:lnSpc>
              <a:spcBef>
                <a:spcPts val="0"/>
              </a:spcBef>
              <a:spcAft>
                <a:spcPts val="0"/>
              </a:spcAft>
              <a:buNone/>
            </a:pPr>
            <a:r>
              <a:rPr lang="en" sz="2000">
                <a:solidFill>
                  <a:srgbClr val="C80000"/>
                </a:solidFill>
                <a:latin typeface="Roboto"/>
                <a:ea typeface="Roboto"/>
                <a:cs typeface="Roboto"/>
                <a:sym typeface="Roboto"/>
              </a:rPr>
              <a:t>ARE ASSOCIATED WITH A </a:t>
            </a:r>
            <a:endParaRPr sz="2000">
              <a:solidFill>
                <a:srgbClr val="C80000"/>
              </a:solidFill>
              <a:latin typeface="Roboto"/>
              <a:ea typeface="Roboto"/>
              <a:cs typeface="Roboto"/>
              <a:sym typeface="Roboto"/>
            </a:endParaRPr>
          </a:p>
          <a:p>
            <a:pPr marL="0" lvl="0" indent="0" algn="ctr" rtl="0">
              <a:lnSpc>
                <a:spcPct val="115000"/>
              </a:lnSpc>
              <a:spcBef>
                <a:spcPts val="0"/>
              </a:spcBef>
              <a:spcAft>
                <a:spcPts val="0"/>
              </a:spcAft>
              <a:buClr>
                <a:srgbClr val="000000"/>
              </a:buClr>
              <a:buSzPts val="1100"/>
              <a:buFont typeface="Arial"/>
              <a:buNone/>
            </a:pPr>
            <a:r>
              <a:rPr lang="en" sz="2000" b="1">
                <a:solidFill>
                  <a:srgbClr val="C80000"/>
                </a:solidFill>
                <a:highlight>
                  <a:srgbClr val="FFF2CC"/>
                </a:highlight>
                <a:latin typeface="Roboto"/>
                <a:ea typeface="Roboto"/>
                <a:cs typeface="Roboto"/>
                <a:sym typeface="Roboto"/>
              </a:rPr>
              <a:t>HIGHER RISK OF MALNUTRITION</a:t>
            </a:r>
            <a:endParaRPr sz="2000" b="1">
              <a:solidFill>
                <a:srgbClr val="C80000"/>
              </a:solidFill>
              <a:highlight>
                <a:srgbClr val="FFF2CC"/>
              </a:highlight>
              <a:latin typeface="Roboto"/>
              <a:ea typeface="Roboto"/>
              <a:cs typeface="Roboto"/>
              <a:sym typeface="Roboto"/>
            </a:endParaRPr>
          </a:p>
          <a:p>
            <a:pPr marL="0" marR="0" lvl="0" indent="0" algn="l" rtl="0">
              <a:lnSpc>
                <a:spcPct val="115000"/>
              </a:lnSpc>
              <a:spcBef>
                <a:spcPts val="0"/>
              </a:spcBef>
              <a:spcAft>
                <a:spcPts val="0"/>
              </a:spcAft>
              <a:buNone/>
            </a:pPr>
            <a:endParaRPr sz="2000">
              <a:solidFill>
                <a:srgbClr val="C8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p:nvPr/>
        </p:nvSpPr>
        <p:spPr>
          <a:xfrm>
            <a:off x="161925" y="0"/>
            <a:ext cx="8620200" cy="67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Why Are We Discussing the Dining Experience?  </a:t>
            </a:r>
            <a:endParaRPr sz="2400" b="1">
              <a:solidFill>
                <a:srgbClr val="FFFFFF"/>
              </a:solidFill>
              <a:latin typeface="Roboto"/>
              <a:ea typeface="Roboto"/>
              <a:cs typeface="Roboto"/>
              <a:sym typeface="Roboto"/>
            </a:endParaRPr>
          </a:p>
        </p:txBody>
      </p:sp>
      <p:sp>
        <p:nvSpPr>
          <p:cNvPr id="147" name="Google Shape;14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505050"/>
                </a:solidFill>
                <a:latin typeface="Roboto"/>
                <a:ea typeface="Roboto"/>
                <a:cs typeface="Roboto"/>
                <a:sym typeface="Roboto"/>
              </a:rPr>
              <a:t>The Potential Impact of COVID</a:t>
            </a:r>
            <a:endParaRPr>
              <a:solidFill>
                <a:srgbClr val="505050"/>
              </a:solidFill>
              <a:latin typeface="Roboto"/>
              <a:ea typeface="Roboto"/>
              <a:cs typeface="Roboto"/>
              <a:sym typeface="Roboto"/>
            </a:endParaRPr>
          </a:p>
          <a:p>
            <a:pPr marL="457200" lvl="0" indent="-342900" algn="l" rtl="0">
              <a:lnSpc>
                <a:spcPct val="100000"/>
              </a:lnSpc>
              <a:spcBef>
                <a:spcPts val="1000"/>
              </a:spcBef>
              <a:spcAft>
                <a:spcPts val="0"/>
              </a:spcAft>
              <a:buClr>
                <a:srgbClr val="505050"/>
              </a:buClr>
              <a:buSzPts val="1800"/>
              <a:buFont typeface="Roboto Light"/>
              <a:buChar char="●"/>
            </a:pPr>
            <a:r>
              <a:rPr lang="en">
                <a:solidFill>
                  <a:srgbClr val="505050"/>
                </a:solidFill>
                <a:highlight>
                  <a:schemeClr val="lt1"/>
                </a:highlight>
                <a:latin typeface="Roboto Light"/>
                <a:ea typeface="Roboto Light"/>
                <a:cs typeface="Roboto Light"/>
                <a:sym typeface="Roboto Light"/>
              </a:rPr>
              <a:t>Social isolation can impact diet quality, appetite, and enjoyment of food</a:t>
            </a:r>
            <a:endParaRPr>
              <a:solidFill>
                <a:srgbClr val="505050"/>
              </a:solidFill>
              <a:highlight>
                <a:schemeClr val="lt1"/>
              </a:highlight>
              <a:latin typeface="Roboto Light"/>
              <a:ea typeface="Roboto Light"/>
              <a:cs typeface="Roboto Light"/>
              <a:sym typeface="Roboto Light"/>
            </a:endParaRPr>
          </a:p>
          <a:p>
            <a:pPr marL="457200" lvl="0" indent="-342900" algn="l" rtl="0">
              <a:lnSpc>
                <a:spcPct val="100000"/>
              </a:lnSpc>
              <a:spcBef>
                <a:spcPts val="1000"/>
              </a:spcBef>
              <a:spcAft>
                <a:spcPts val="0"/>
              </a:spcAft>
              <a:buClr>
                <a:srgbClr val="505050"/>
              </a:buClr>
              <a:buSzPts val="1800"/>
              <a:buFont typeface="Roboto Light"/>
              <a:buChar char="●"/>
            </a:pPr>
            <a:r>
              <a:rPr lang="en">
                <a:solidFill>
                  <a:srgbClr val="505050"/>
                </a:solidFill>
                <a:highlight>
                  <a:schemeClr val="lt1"/>
                </a:highlight>
                <a:latin typeface="Roboto Light"/>
                <a:ea typeface="Roboto Light"/>
                <a:cs typeface="Roboto Light"/>
                <a:sym typeface="Roboto Light"/>
              </a:rPr>
              <a:t>Social isolation and loneliness are shown to be  associated with a higher risk of malnutrition</a:t>
            </a:r>
            <a:endParaRPr>
              <a:solidFill>
                <a:srgbClr val="505050"/>
              </a:solidFill>
              <a:highlight>
                <a:schemeClr val="lt1"/>
              </a:highlight>
              <a:latin typeface="Roboto Light"/>
              <a:ea typeface="Roboto Light"/>
              <a:cs typeface="Roboto Light"/>
              <a:sym typeface="Roboto Light"/>
            </a:endParaRPr>
          </a:p>
          <a:p>
            <a:pPr marL="0" lvl="0" indent="0" algn="l" rtl="0">
              <a:lnSpc>
                <a:spcPct val="100000"/>
              </a:lnSpc>
              <a:spcBef>
                <a:spcPts val="1000"/>
              </a:spcBef>
              <a:spcAft>
                <a:spcPts val="0"/>
              </a:spcAft>
              <a:buNone/>
            </a:pPr>
            <a:endParaRPr sz="2400" b="1">
              <a:latin typeface="Roboto"/>
              <a:ea typeface="Roboto"/>
              <a:cs typeface="Roboto"/>
              <a:sym typeface="Roboto"/>
            </a:endParaRPr>
          </a:p>
          <a:p>
            <a:pPr marL="0" lvl="0" indent="0" algn="l" rtl="0">
              <a:spcBef>
                <a:spcPts val="0"/>
              </a:spcBef>
              <a:spcAft>
                <a:spcPts val="1600"/>
              </a:spcAft>
              <a:buNone/>
            </a:pPr>
            <a:endParaRPr/>
          </a:p>
        </p:txBody>
      </p:sp>
      <p:pic>
        <p:nvPicPr>
          <p:cNvPr id="148" name="Google Shape;148;p21"/>
          <p:cNvPicPr preferRelativeResize="0"/>
          <p:nvPr/>
        </p:nvPicPr>
        <p:blipFill>
          <a:blip r:embed="rId3">
            <a:alphaModFix/>
          </a:blip>
          <a:stretch>
            <a:fillRect/>
          </a:stretch>
        </p:blipFill>
        <p:spPr>
          <a:xfrm>
            <a:off x="130950" y="2646603"/>
            <a:ext cx="8882099" cy="1743297"/>
          </a:xfrm>
          <a:prstGeom prst="rect">
            <a:avLst/>
          </a:prstGeom>
          <a:noFill/>
          <a:ln>
            <a:noFill/>
          </a:ln>
        </p:spPr>
      </p:pic>
      <p:sp>
        <p:nvSpPr>
          <p:cNvPr id="149" name="Google Shape;149;p21"/>
          <p:cNvSpPr txBox="1"/>
          <p:nvPr/>
        </p:nvSpPr>
        <p:spPr>
          <a:xfrm>
            <a:off x="321475" y="3059900"/>
            <a:ext cx="8620200" cy="1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p:nvPr/>
        </p:nvSpPr>
        <p:spPr>
          <a:xfrm>
            <a:off x="184250" y="25100"/>
            <a:ext cx="3844800" cy="57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FFFFFF"/>
                </a:solidFill>
                <a:latin typeface="Roboto"/>
                <a:ea typeface="Roboto"/>
                <a:cs typeface="Roboto"/>
                <a:sym typeface="Roboto"/>
              </a:rPr>
              <a:t>KEY POINTS</a:t>
            </a:r>
            <a:endParaRPr sz="2400" b="1">
              <a:solidFill>
                <a:srgbClr val="FFFFFF"/>
              </a:solidFill>
              <a:latin typeface="Roboto"/>
              <a:ea typeface="Roboto"/>
              <a:cs typeface="Roboto"/>
              <a:sym typeface="Roboto"/>
            </a:endParaRPr>
          </a:p>
        </p:txBody>
      </p:sp>
      <p:sp>
        <p:nvSpPr>
          <p:cNvPr id="155" name="Google Shape;155;p22"/>
          <p:cNvSpPr txBox="1"/>
          <p:nvPr/>
        </p:nvSpPr>
        <p:spPr>
          <a:xfrm>
            <a:off x="1128675" y="1248675"/>
            <a:ext cx="7820100" cy="31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505050"/>
                </a:solidFill>
                <a:latin typeface="Roboto"/>
                <a:ea typeface="Roboto"/>
                <a:cs typeface="Roboto"/>
                <a:sym typeface="Roboto"/>
              </a:rPr>
              <a:t>Malnutrition increases the risk of poor health outcomes &amp; raises the cost of care to the healthcare system</a:t>
            </a:r>
            <a:endParaRPr sz="2400" b="1">
              <a:solidFill>
                <a:srgbClr val="505050"/>
              </a:solidFill>
              <a:latin typeface="Roboto"/>
              <a:ea typeface="Roboto"/>
              <a:cs typeface="Roboto"/>
              <a:sym typeface="Roboto"/>
            </a:endParaRPr>
          </a:p>
          <a:p>
            <a:pPr marL="0" lvl="0" indent="0" algn="l" rtl="0">
              <a:spcBef>
                <a:spcPts val="0"/>
              </a:spcBef>
              <a:spcAft>
                <a:spcPts val="0"/>
              </a:spcAft>
              <a:buNone/>
            </a:pPr>
            <a:endParaRPr sz="2400" b="1">
              <a:solidFill>
                <a:srgbClr val="505050"/>
              </a:solidFill>
              <a:latin typeface="Roboto"/>
              <a:ea typeface="Roboto"/>
              <a:cs typeface="Roboto"/>
              <a:sym typeface="Roboto"/>
            </a:endParaRPr>
          </a:p>
          <a:p>
            <a:pPr marL="0" lvl="0" indent="0" algn="l" rtl="0">
              <a:spcBef>
                <a:spcPts val="0"/>
              </a:spcBef>
              <a:spcAft>
                <a:spcPts val="0"/>
              </a:spcAft>
              <a:buNone/>
            </a:pPr>
            <a:r>
              <a:rPr lang="en" sz="2400" b="1">
                <a:solidFill>
                  <a:srgbClr val="505050"/>
                </a:solidFill>
                <a:latin typeface="Roboto"/>
                <a:ea typeface="Roboto"/>
                <a:cs typeface="Roboto"/>
                <a:sym typeface="Roboto"/>
              </a:rPr>
              <a:t>Care organizations receive financial incentives to advance health &amp; decrease costs</a:t>
            </a:r>
            <a:endParaRPr sz="2400" b="1">
              <a:solidFill>
                <a:srgbClr val="505050"/>
              </a:solidFill>
              <a:latin typeface="Roboto"/>
              <a:ea typeface="Roboto"/>
              <a:cs typeface="Roboto"/>
              <a:sym typeface="Roboto"/>
            </a:endParaRPr>
          </a:p>
          <a:p>
            <a:pPr marL="0" lvl="0" indent="0" algn="l" rtl="0">
              <a:spcBef>
                <a:spcPts val="0"/>
              </a:spcBef>
              <a:spcAft>
                <a:spcPts val="0"/>
              </a:spcAft>
              <a:buNone/>
            </a:pPr>
            <a:endParaRPr sz="2400" b="1">
              <a:solidFill>
                <a:srgbClr val="505050"/>
              </a:solidFill>
              <a:latin typeface="Roboto"/>
              <a:ea typeface="Roboto"/>
              <a:cs typeface="Roboto"/>
              <a:sym typeface="Roboto"/>
            </a:endParaRPr>
          </a:p>
          <a:p>
            <a:pPr marL="0" lvl="0" indent="0" algn="l" rtl="0">
              <a:spcBef>
                <a:spcPts val="0"/>
              </a:spcBef>
              <a:spcAft>
                <a:spcPts val="0"/>
              </a:spcAft>
              <a:buNone/>
            </a:pPr>
            <a:r>
              <a:rPr lang="en" sz="2400" b="1">
                <a:solidFill>
                  <a:srgbClr val="505050"/>
                </a:solidFill>
                <a:latin typeface="Roboto"/>
                <a:ea typeface="Roboto"/>
                <a:cs typeface="Roboto"/>
                <a:sym typeface="Roboto"/>
              </a:rPr>
              <a:t>Focus strategy: Prevent &amp; manage malnutrition to improve overall outcomes</a:t>
            </a:r>
            <a:endParaRPr sz="2400" b="1">
              <a:solidFill>
                <a:srgbClr val="505050"/>
              </a:solidFill>
              <a:latin typeface="Roboto"/>
              <a:ea typeface="Roboto"/>
              <a:cs typeface="Roboto"/>
              <a:sym typeface="Roboto"/>
            </a:endParaRPr>
          </a:p>
        </p:txBody>
      </p:sp>
      <p:pic>
        <p:nvPicPr>
          <p:cNvPr id="156" name="Google Shape;156;p22"/>
          <p:cNvPicPr preferRelativeResize="0"/>
          <p:nvPr/>
        </p:nvPicPr>
        <p:blipFill>
          <a:blip r:embed="rId3">
            <a:alphaModFix/>
          </a:blip>
          <a:stretch>
            <a:fillRect/>
          </a:stretch>
        </p:blipFill>
        <p:spPr>
          <a:xfrm>
            <a:off x="640726" y="1415825"/>
            <a:ext cx="445125" cy="575010"/>
          </a:xfrm>
          <a:prstGeom prst="rect">
            <a:avLst/>
          </a:prstGeom>
          <a:noFill/>
          <a:ln>
            <a:noFill/>
          </a:ln>
        </p:spPr>
      </p:pic>
      <p:pic>
        <p:nvPicPr>
          <p:cNvPr id="157" name="Google Shape;157;p22"/>
          <p:cNvPicPr preferRelativeResize="0"/>
          <p:nvPr/>
        </p:nvPicPr>
        <p:blipFill>
          <a:blip r:embed="rId3">
            <a:alphaModFix/>
          </a:blip>
          <a:stretch>
            <a:fillRect/>
          </a:stretch>
        </p:blipFill>
        <p:spPr>
          <a:xfrm>
            <a:off x="640726" y="2502475"/>
            <a:ext cx="445125" cy="575010"/>
          </a:xfrm>
          <a:prstGeom prst="rect">
            <a:avLst/>
          </a:prstGeom>
          <a:noFill/>
          <a:ln>
            <a:noFill/>
          </a:ln>
        </p:spPr>
      </p:pic>
      <p:pic>
        <p:nvPicPr>
          <p:cNvPr id="158" name="Google Shape;158;p22"/>
          <p:cNvPicPr preferRelativeResize="0"/>
          <p:nvPr/>
        </p:nvPicPr>
        <p:blipFill>
          <a:blip r:embed="rId3">
            <a:alphaModFix/>
          </a:blip>
          <a:stretch>
            <a:fillRect/>
          </a:stretch>
        </p:blipFill>
        <p:spPr>
          <a:xfrm>
            <a:off x="640726" y="3589125"/>
            <a:ext cx="445125" cy="5750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txBox="1">
            <a:spLocks noGrp="1"/>
          </p:cNvSpPr>
          <p:nvPr>
            <p:ph type="ctrTitle" idx="4294967295"/>
          </p:nvPr>
        </p:nvSpPr>
        <p:spPr>
          <a:xfrm>
            <a:off x="-47400" y="0"/>
            <a:ext cx="9144000" cy="79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FFFFFF"/>
                </a:solidFill>
                <a:latin typeface="Roboto"/>
                <a:ea typeface="Roboto"/>
                <a:cs typeface="Roboto"/>
                <a:sym typeface="Roboto"/>
              </a:rPr>
              <a:t>FOOD AS MEDICINE: THE CONNECTION BETWEEN WELLNESS &amp; FOOD</a:t>
            </a:r>
            <a:endParaRPr sz="2200" b="1">
              <a:solidFill>
                <a:srgbClr val="FFFFFF"/>
              </a:solidFill>
              <a:latin typeface="Roboto"/>
              <a:ea typeface="Roboto"/>
              <a:cs typeface="Roboto"/>
              <a:sym typeface="Roboto"/>
            </a:endParaRPr>
          </a:p>
          <a:p>
            <a:pPr marL="0" lvl="0" indent="0" algn="l" rtl="0">
              <a:spcBef>
                <a:spcPts val="0"/>
              </a:spcBef>
              <a:spcAft>
                <a:spcPts val="0"/>
              </a:spcAft>
              <a:buNone/>
            </a:pPr>
            <a:endParaRPr sz="2400" b="1">
              <a:solidFill>
                <a:srgbClr val="FFFFFF"/>
              </a:solidFill>
              <a:latin typeface="Roboto"/>
              <a:ea typeface="Roboto"/>
              <a:cs typeface="Roboto"/>
              <a:sym typeface="Roboto"/>
            </a:endParaRPr>
          </a:p>
        </p:txBody>
      </p:sp>
      <p:sp>
        <p:nvSpPr>
          <p:cNvPr id="164" name="Google Shape;164;p23"/>
          <p:cNvSpPr txBox="1"/>
          <p:nvPr/>
        </p:nvSpPr>
        <p:spPr>
          <a:xfrm>
            <a:off x="1104800" y="3777750"/>
            <a:ext cx="1292400" cy="7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Reduction in pressure </a:t>
            </a:r>
            <a:br>
              <a:rPr lang="en" sz="1100">
                <a:solidFill>
                  <a:schemeClr val="lt1"/>
                </a:solidFill>
                <a:latin typeface="Roboto"/>
                <a:ea typeface="Roboto"/>
                <a:cs typeface="Roboto"/>
                <a:sym typeface="Roboto"/>
              </a:rPr>
            </a:br>
            <a:r>
              <a:rPr lang="en" sz="1100">
                <a:solidFill>
                  <a:schemeClr val="lt1"/>
                </a:solidFill>
                <a:latin typeface="Roboto"/>
                <a:ea typeface="Roboto"/>
                <a:cs typeface="Roboto"/>
                <a:sym typeface="Roboto"/>
              </a:rPr>
              <a:t>ulcer incidence</a:t>
            </a:r>
            <a:endParaRPr sz="600"/>
          </a:p>
        </p:txBody>
      </p:sp>
      <p:sp>
        <p:nvSpPr>
          <p:cNvPr id="165" name="Google Shape;165;p23"/>
          <p:cNvSpPr txBox="1"/>
          <p:nvPr/>
        </p:nvSpPr>
        <p:spPr>
          <a:xfrm>
            <a:off x="2549600" y="3777750"/>
            <a:ext cx="1292400" cy="70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Roboto"/>
                <a:ea typeface="Roboto"/>
                <a:cs typeface="Roboto"/>
                <a:sym typeface="Roboto"/>
              </a:rPr>
              <a:t>Decrease in avoidable readmissions</a:t>
            </a:r>
            <a:endParaRPr sz="1100">
              <a:solidFill>
                <a:schemeClr val="lt1"/>
              </a:solidFill>
              <a:latin typeface="Roboto"/>
              <a:ea typeface="Roboto"/>
              <a:cs typeface="Roboto"/>
              <a:sym typeface="Roboto"/>
            </a:endParaRPr>
          </a:p>
        </p:txBody>
      </p:sp>
      <p:pic>
        <p:nvPicPr>
          <p:cNvPr id="166" name="Google Shape;166;p23"/>
          <p:cNvPicPr preferRelativeResize="0"/>
          <p:nvPr/>
        </p:nvPicPr>
        <p:blipFill rotWithShape="1">
          <a:blip r:embed="rId3">
            <a:alphaModFix/>
          </a:blip>
          <a:srcRect t="44065" b="11211"/>
          <a:stretch/>
        </p:blipFill>
        <p:spPr>
          <a:xfrm>
            <a:off x="3002475" y="3086003"/>
            <a:ext cx="3091658" cy="1503272"/>
          </a:xfrm>
          <a:prstGeom prst="rect">
            <a:avLst/>
          </a:prstGeom>
          <a:noFill/>
          <a:ln>
            <a:noFill/>
          </a:ln>
        </p:spPr>
      </p:pic>
      <p:sp>
        <p:nvSpPr>
          <p:cNvPr id="167" name="Google Shape;167;p23"/>
          <p:cNvSpPr txBox="1"/>
          <p:nvPr/>
        </p:nvSpPr>
        <p:spPr>
          <a:xfrm>
            <a:off x="764394" y="1597225"/>
            <a:ext cx="7615200" cy="94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400"/>
              </a:spcBef>
              <a:spcAft>
                <a:spcPts val="0"/>
              </a:spcAft>
              <a:buClr>
                <a:srgbClr val="000000"/>
              </a:buClr>
              <a:buSzPts val="1100"/>
              <a:buFont typeface="Arial"/>
              <a:buNone/>
            </a:pPr>
            <a:r>
              <a:rPr lang="en" sz="2400">
                <a:solidFill>
                  <a:srgbClr val="505050"/>
                </a:solidFill>
                <a:latin typeface="Roboto Light"/>
                <a:ea typeface="Roboto Light"/>
                <a:cs typeface="Roboto Light"/>
                <a:sym typeface="Roboto Light"/>
              </a:rPr>
              <a:t>Let food be thy medicine and medicine be thy food.</a:t>
            </a:r>
            <a:endParaRPr sz="2400">
              <a:solidFill>
                <a:srgbClr val="505050"/>
              </a:solidFill>
              <a:latin typeface="Roboto Light"/>
              <a:ea typeface="Roboto Light"/>
              <a:cs typeface="Roboto Light"/>
              <a:sym typeface="Roboto Light"/>
            </a:endParaRPr>
          </a:p>
        </p:txBody>
      </p:sp>
      <p:pic>
        <p:nvPicPr>
          <p:cNvPr id="168" name="Google Shape;168;p23"/>
          <p:cNvPicPr preferRelativeResize="0"/>
          <p:nvPr/>
        </p:nvPicPr>
        <p:blipFill rotWithShape="1">
          <a:blip r:embed="rId4">
            <a:alphaModFix/>
          </a:blip>
          <a:srcRect l="-11275" t="-8016" r="-7039" b="-11272"/>
          <a:stretch/>
        </p:blipFill>
        <p:spPr>
          <a:xfrm>
            <a:off x="514353" y="1597228"/>
            <a:ext cx="346454" cy="253552"/>
          </a:xfrm>
          <a:prstGeom prst="rect">
            <a:avLst/>
          </a:prstGeom>
          <a:noFill/>
          <a:ln>
            <a:noFill/>
          </a:ln>
        </p:spPr>
      </p:pic>
      <p:pic>
        <p:nvPicPr>
          <p:cNvPr id="169" name="Google Shape;169;p23"/>
          <p:cNvPicPr preferRelativeResize="0"/>
          <p:nvPr/>
        </p:nvPicPr>
        <p:blipFill rotWithShape="1">
          <a:blip r:embed="rId4">
            <a:alphaModFix/>
          </a:blip>
          <a:srcRect l="-7624" t="-10950" r="-5000" b="-8338"/>
          <a:stretch/>
        </p:blipFill>
        <p:spPr>
          <a:xfrm flipH="1">
            <a:off x="7841750" y="1597225"/>
            <a:ext cx="346450" cy="253550"/>
          </a:xfrm>
          <a:prstGeom prst="rect">
            <a:avLst/>
          </a:prstGeom>
          <a:noFill/>
          <a:ln>
            <a:noFill/>
          </a:ln>
        </p:spPr>
      </p:pic>
      <p:sp>
        <p:nvSpPr>
          <p:cNvPr id="170" name="Google Shape;170;p23"/>
          <p:cNvSpPr txBox="1"/>
          <p:nvPr/>
        </p:nvSpPr>
        <p:spPr>
          <a:xfrm>
            <a:off x="2871150" y="2287700"/>
            <a:ext cx="3009600" cy="798300"/>
          </a:xfrm>
          <a:prstGeom prst="rect">
            <a:avLst/>
          </a:prstGeom>
          <a:noFill/>
          <a:ln>
            <a:noFill/>
          </a:ln>
        </p:spPr>
        <p:txBody>
          <a:bodyPr spcFirstLastPara="1" wrap="square" lIns="91425" tIns="91425" rIns="91425" bIns="91425" anchor="t" anchorCtr="0">
            <a:noAutofit/>
          </a:bodyPr>
          <a:lstStyle/>
          <a:p>
            <a:pPr marL="0" lvl="0" indent="0" algn="ctr" rtl="0">
              <a:spcBef>
                <a:spcPts val="1000"/>
              </a:spcBef>
              <a:spcAft>
                <a:spcPts val="0"/>
              </a:spcAft>
              <a:buClr>
                <a:schemeClr val="dk1"/>
              </a:buClr>
              <a:buSzPts val="1100"/>
              <a:buFont typeface="Arial"/>
              <a:buNone/>
            </a:pPr>
            <a:r>
              <a:rPr lang="en" sz="2400">
                <a:solidFill>
                  <a:srgbClr val="505050"/>
                </a:solidFill>
                <a:latin typeface="Roboto"/>
                <a:ea typeface="Roboto"/>
                <a:cs typeface="Roboto"/>
                <a:sym typeface="Roboto"/>
              </a:rPr>
              <a:t>Hippocrates</a:t>
            </a:r>
            <a:endParaRPr sz="2400">
              <a:solidFill>
                <a:srgbClr val="888B8D"/>
              </a:solidFill>
              <a:latin typeface="Roboto Light"/>
              <a:ea typeface="Roboto Light"/>
              <a:cs typeface="Roboto Light"/>
              <a:sym typeface="Roboto 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8782</Words>
  <Application>Microsoft Office PowerPoint</Application>
  <PresentationFormat>On-screen Show (16:9)</PresentationFormat>
  <Paragraphs>786</Paragraphs>
  <Slides>55</Slides>
  <Notes>55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Roboto</vt:lpstr>
      <vt:lpstr>Arial</vt:lpstr>
      <vt:lpstr>Gudea</vt:lpstr>
      <vt:lpstr>EB Garamond Regular</vt:lpstr>
      <vt:lpstr>Spectral SemiBold</vt:lpstr>
      <vt:lpstr>Roboto Light</vt:lpstr>
      <vt:lpstr>Comfortaa</vt:lpstr>
      <vt:lpstr>Calibri</vt:lpstr>
      <vt:lpstr>Roboto Medium</vt:lpstr>
      <vt:lpstr>Spectral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AS MEDICINE: THE CONNECTION BETWEEN WELLNESS &amp; FOOD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Pillars - Key Healthcare Customer Focus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Maria Denicola</cp:lastModifiedBy>
  <cp:revision>2</cp:revision>
  <dcterms:modified xsi:type="dcterms:W3CDTF">2020-10-20T23:13:30Z</dcterms:modified>
</cp:coreProperties>
</file>