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65" r:id="rId6"/>
    <p:sldId id="268" r:id="rId7"/>
    <p:sldId id="267" r:id="rId8"/>
    <p:sldId id="276" r:id="rId9"/>
    <p:sldId id="277" r:id="rId10"/>
    <p:sldId id="275" r:id="rId11"/>
    <p:sldId id="279" r:id="rId12"/>
    <p:sldId id="280" r:id="rId13"/>
    <p:sldId id="281" r:id="rId14"/>
    <p:sldId id="274" r:id="rId15"/>
    <p:sldId id="285" r:id="rId16"/>
    <p:sldId id="286" r:id="rId17"/>
    <p:sldId id="284" r:id="rId18"/>
    <p:sldId id="287" r:id="rId19"/>
    <p:sldId id="288" r:id="rId20"/>
    <p:sldId id="290" r:id="rId21"/>
    <p:sldId id="289" r:id="rId2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706" autoAdjust="0"/>
  </p:normalViewPr>
  <p:slideViewPr>
    <p:cSldViewPr showGuides="1">
      <p:cViewPr varScale="1">
        <p:scale>
          <a:sx n="86" d="100"/>
          <a:sy n="86" d="100"/>
        </p:scale>
        <p:origin x="374" y="5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/>
      <dgm:t>
        <a:bodyPr/>
        <a:lstStyle/>
        <a:p>
          <a:r>
            <a:rPr lang="en-US" dirty="0"/>
            <a:t>Referrals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/>
      <dgm:spPr/>
      <dgm:t>
        <a:bodyPr/>
        <a:lstStyle/>
        <a:p>
          <a:r>
            <a:rPr lang="en-US" dirty="0"/>
            <a:t>Relational</a:t>
          </a:r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0EB584B-A7B7-43D9-BF6A-2C9338C05B4D}">
      <dgm:prSet phldrT="[Text]"/>
      <dgm:spPr/>
      <dgm:t>
        <a:bodyPr/>
        <a:lstStyle/>
        <a:p>
          <a:r>
            <a:rPr lang="en-US" dirty="0"/>
            <a:t>Understanding People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7E2B8B4E-293F-43EE-AB7D-6598814ECB3C}">
      <dgm:prSet phldrT="[Text]"/>
      <dgm:spPr/>
      <dgm:t>
        <a:bodyPr/>
        <a:lstStyle/>
        <a:p>
          <a:r>
            <a:rPr lang="en-US" dirty="0"/>
            <a:t>Creativity</a:t>
          </a:r>
        </a:p>
      </dgm:t>
      <dgm:extLst>
        <a:ext uri="{E40237B7-FDA0-4F09-8148-C483321AD2D9}">
          <dgm14:cNvPr xmlns:dgm14="http://schemas.microsoft.com/office/drawing/2010/diagram" id="0" name="" title="Task 4"/>
        </a:ext>
      </dgm:extLs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9CB1DBB1-E536-4462-90A4-D9EE8E7F5323}">
      <dgm:prSet phldrT="[Text]"/>
      <dgm:spPr/>
      <dgm:t>
        <a:bodyPr/>
        <a:lstStyle/>
        <a:p>
          <a:r>
            <a:rPr lang="en-US" dirty="0"/>
            <a:t>Networking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902FEF96-A449-45BF-8263-2CAEC29AF02E}" type="parTrans" cxnId="{AFEA807B-ECA0-448E-97B0-C4333796887E}">
      <dgm:prSet/>
      <dgm:spPr/>
      <dgm:t>
        <a:bodyPr/>
        <a:lstStyle/>
        <a:p>
          <a:endParaRPr lang="en-US"/>
        </a:p>
      </dgm:t>
    </dgm:pt>
    <dgm:pt modelId="{F744D365-885A-419C-93C0-7C671B0E7F8E}" type="sibTrans" cxnId="{AFEA807B-ECA0-448E-97B0-C4333796887E}">
      <dgm:prSet/>
      <dgm:spPr/>
      <dgm:t>
        <a:bodyPr/>
        <a:lstStyle/>
        <a:p>
          <a:endParaRPr lang="en-US"/>
        </a:p>
      </dgm:t>
    </dgm:pt>
    <dgm:pt modelId="{8C51C2FC-D8BB-4F63-8F9C-5C46653884B6}">
      <dgm:prSet phldrT="[Text]"/>
      <dgm:spPr/>
      <dgm:t>
        <a:bodyPr/>
        <a:lstStyle/>
        <a:p>
          <a:r>
            <a:rPr lang="en-US" dirty="0"/>
            <a:t>Consistency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B3E4C927-7E50-4AEA-9A23-0974B3BD1A92}" type="parTrans" cxnId="{967050FA-84C9-4F14-9075-40853680B585}">
      <dgm:prSet/>
      <dgm:spPr/>
      <dgm:t>
        <a:bodyPr/>
        <a:lstStyle/>
        <a:p>
          <a:endParaRPr lang="en-US"/>
        </a:p>
      </dgm:t>
    </dgm:pt>
    <dgm:pt modelId="{598B3718-E3AC-4FE7-A079-651362C65FEE}" type="sibTrans" cxnId="{967050FA-84C9-4F14-9075-40853680B585}">
      <dgm:prSet/>
      <dgm:spPr/>
      <dgm:t>
        <a:bodyPr/>
        <a:lstStyle/>
        <a:p>
          <a:endParaRPr lang="en-U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BB9C9C-582A-4226-99A2-A6A4B7AD887A}" type="pres">
      <dgm:prSet presAssocID="{AA38CBC9-AC6B-457D-9F63-4D1AB8E7793E}" presName="centerShape" presStyleLbl="node0" presStyleIdx="0" presStyleCnt="1"/>
      <dgm:spPr/>
    </dgm:pt>
    <dgm:pt modelId="{0B9D5D8D-AE9B-4E3C-8081-7E5A4C702F02}" type="pres">
      <dgm:prSet presAssocID="{50789F86-D3CE-4C0B-B830-60161BD38E85}" presName="node" presStyleLbl="node1" presStyleIdx="0" presStyleCnt="5">
        <dgm:presLayoutVars>
          <dgm:bulletEnabled val="1"/>
        </dgm:presLayoutVars>
      </dgm:prSet>
      <dgm:spPr/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5"/>
      <dgm:spPr/>
    </dgm:pt>
    <dgm:pt modelId="{29DFD080-5F1B-4B82-A3B2-DA9D6DF3694E}" type="pres">
      <dgm:prSet presAssocID="{20EB584B-A7B7-43D9-BF6A-2C9338C05B4D}" presName="node" presStyleLbl="node1" presStyleIdx="1" presStyleCnt="5">
        <dgm:presLayoutVars>
          <dgm:bulletEnabled val="1"/>
        </dgm:presLayoutVars>
      </dgm:prSet>
      <dgm:spPr/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1" presStyleCnt="5"/>
      <dgm:spPr/>
    </dgm:pt>
    <dgm:pt modelId="{12C3ADA8-95A1-457F-8E9F-8C9091C06066}" type="pres">
      <dgm:prSet presAssocID="{9CB1DBB1-E536-4462-90A4-D9EE8E7F5323}" presName="node" presStyleLbl="node1" presStyleIdx="2" presStyleCnt="5">
        <dgm:presLayoutVars>
          <dgm:bulletEnabled val="1"/>
        </dgm:presLayoutVars>
      </dgm:prSet>
      <dgm:spPr/>
    </dgm:pt>
    <dgm:pt modelId="{7C82BCEE-6666-4CD8-B908-D2156B7CF8B0}" type="pres">
      <dgm:prSet presAssocID="{9CB1DBB1-E536-4462-90A4-D9EE8E7F5323}" presName="dummy" presStyleCnt="0"/>
      <dgm:spPr/>
    </dgm:pt>
    <dgm:pt modelId="{CA26422A-247E-48B7-B24D-1922D4929BAC}" type="pres">
      <dgm:prSet presAssocID="{F744D365-885A-419C-93C0-7C671B0E7F8E}" presName="sibTrans" presStyleLbl="sibTrans2D1" presStyleIdx="2" presStyleCnt="5"/>
      <dgm:spPr/>
    </dgm:pt>
    <dgm:pt modelId="{5B3BEBF4-6F42-4EEC-8447-D2536BEB9483}" type="pres">
      <dgm:prSet presAssocID="{8C51C2FC-D8BB-4F63-8F9C-5C46653884B6}" presName="node" presStyleLbl="node1" presStyleIdx="3" presStyleCnt="5">
        <dgm:presLayoutVars>
          <dgm:bulletEnabled val="1"/>
        </dgm:presLayoutVars>
      </dgm:prSet>
      <dgm:spPr/>
    </dgm:pt>
    <dgm:pt modelId="{56EF1BA4-0301-4513-8476-BB5931A31B3A}" type="pres">
      <dgm:prSet presAssocID="{8C51C2FC-D8BB-4F63-8F9C-5C46653884B6}" presName="dummy" presStyleCnt="0"/>
      <dgm:spPr/>
    </dgm:pt>
    <dgm:pt modelId="{653B21EF-C064-40C4-9974-A042FF762AF5}" type="pres">
      <dgm:prSet presAssocID="{598B3718-E3AC-4FE7-A079-651362C65FEE}" presName="sibTrans" presStyleLbl="sibTrans2D1" presStyleIdx="3" presStyleCnt="5"/>
      <dgm:spPr/>
    </dgm:pt>
    <dgm:pt modelId="{B3F8C3C3-65FB-486F-82C0-A8478B7022B9}" type="pres">
      <dgm:prSet presAssocID="{7E2B8B4E-293F-43EE-AB7D-6598814ECB3C}" presName="node" presStyleLbl="node1" presStyleIdx="4" presStyleCnt="5">
        <dgm:presLayoutVars>
          <dgm:bulletEnabled val="1"/>
        </dgm:presLayoutVars>
      </dgm:prSet>
      <dgm:spPr/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4" presStyleCnt="5"/>
      <dgm:spPr/>
    </dgm:pt>
  </dgm:ptLst>
  <dgm:cxnLst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462CCD2D-4195-4F22-8694-443041D76774}" type="presOf" srcId="{598B3718-E3AC-4FE7-A079-651362C65FEE}" destId="{653B21EF-C064-40C4-9974-A042FF762AF5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FA75C55D-A684-427E-A55F-1554BAB924BD}" type="presOf" srcId="{8C51C2FC-D8BB-4F63-8F9C-5C46653884B6}" destId="{5B3BEBF4-6F42-4EEC-8447-D2536BEB9483}" srcOrd="0" destOrd="0" presId="urn:microsoft.com/office/officeart/2005/8/layout/radial6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AFEA807B-ECA0-448E-97B0-C4333796887E}" srcId="{AA38CBC9-AC6B-457D-9F63-4D1AB8E7793E}" destId="{9CB1DBB1-E536-4462-90A4-D9EE8E7F5323}" srcOrd="2" destOrd="0" parTransId="{902FEF96-A449-45BF-8263-2CAEC29AF02E}" sibTransId="{F744D365-885A-419C-93C0-7C671B0E7F8E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C90BE3DF-814A-42B1-8402-F2553D8817CF}" type="presOf" srcId="{F744D365-885A-419C-93C0-7C671B0E7F8E}" destId="{CA26422A-247E-48B7-B24D-1922D4929BAC}" srcOrd="0" destOrd="0" presId="urn:microsoft.com/office/officeart/2005/8/layout/radial6"/>
    <dgm:cxn modelId="{18D120E8-5826-42E7-A890-F4AFB63D3D78}" srcId="{AA38CBC9-AC6B-457D-9F63-4D1AB8E7793E}" destId="{7E2B8B4E-293F-43EE-AB7D-6598814ECB3C}" srcOrd="4" destOrd="0" parTransId="{C9A52CF1-B2E8-4848-8964-6633294F16CC}" sibTransId="{03860152-2A6F-476F-91FD-CBA9D7B26338}"/>
    <dgm:cxn modelId="{FBE6BCEA-0F85-486D-B532-D55CCA25A01D}" srcId="{AA38CBC9-AC6B-457D-9F63-4D1AB8E7793E}" destId="{20EB584B-A7B7-43D9-BF6A-2C9338C05B4D}" srcOrd="1" destOrd="0" parTransId="{6E0D28F6-A05C-413F-A991-03D9F094F998}" sibTransId="{B04B74A7-039D-46F2-A30E-0D07E04CAE1A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C8C597F5-CA4E-466D-8884-AA249B52DF71}" type="presOf" srcId="{9CB1DBB1-E536-4462-90A4-D9EE8E7F5323}" destId="{12C3ADA8-95A1-457F-8E9F-8C9091C06066}" srcOrd="0" destOrd="0" presId="urn:microsoft.com/office/officeart/2005/8/layout/radial6"/>
    <dgm:cxn modelId="{967050FA-84C9-4F14-9075-40853680B585}" srcId="{AA38CBC9-AC6B-457D-9F63-4D1AB8E7793E}" destId="{8C51C2FC-D8BB-4F63-8F9C-5C46653884B6}" srcOrd="3" destOrd="0" parTransId="{B3E4C927-7E50-4AEA-9A23-0974B3BD1A92}" sibTransId="{598B3718-E3AC-4FE7-A079-651362C65FEE}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F6BE7C54-9B84-4439-9F82-6D0300D28E0A}" type="presParOf" srcId="{B0C37B97-914B-49F2-84E5-94B39EF2352F}" destId="{29DFD080-5F1B-4B82-A3B2-DA9D6DF3694E}" srcOrd="4" destOrd="0" presId="urn:microsoft.com/office/officeart/2005/8/layout/radial6"/>
    <dgm:cxn modelId="{26DA9851-5888-41F8-96BD-77CE364289DB}" type="presParOf" srcId="{B0C37B97-914B-49F2-84E5-94B39EF2352F}" destId="{3C0BB87F-E2C7-4D7C-BF8F-45EA9A4A93F1}" srcOrd="5" destOrd="0" presId="urn:microsoft.com/office/officeart/2005/8/layout/radial6"/>
    <dgm:cxn modelId="{11A7C210-57D3-4E8B-A13F-D81817DA0568}" type="presParOf" srcId="{B0C37B97-914B-49F2-84E5-94B39EF2352F}" destId="{53B5DF5F-8B8B-41EF-8531-276CBECDCAB4}" srcOrd="6" destOrd="0" presId="urn:microsoft.com/office/officeart/2005/8/layout/radial6"/>
    <dgm:cxn modelId="{14D0D5C5-680A-49DC-9826-1D2BE8265958}" type="presParOf" srcId="{B0C37B97-914B-49F2-84E5-94B39EF2352F}" destId="{12C3ADA8-95A1-457F-8E9F-8C9091C06066}" srcOrd="7" destOrd="0" presId="urn:microsoft.com/office/officeart/2005/8/layout/radial6"/>
    <dgm:cxn modelId="{56FFF436-C985-47AA-BBBA-58E99AD34DA4}" type="presParOf" srcId="{B0C37B97-914B-49F2-84E5-94B39EF2352F}" destId="{7C82BCEE-6666-4CD8-B908-D2156B7CF8B0}" srcOrd="8" destOrd="0" presId="urn:microsoft.com/office/officeart/2005/8/layout/radial6"/>
    <dgm:cxn modelId="{88134731-3964-4C80-B286-DBAAA774678C}" type="presParOf" srcId="{B0C37B97-914B-49F2-84E5-94B39EF2352F}" destId="{CA26422A-247E-48B7-B24D-1922D4929BAC}" srcOrd="9" destOrd="0" presId="urn:microsoft.com/office/officeart/2005/8/layout/radial6"/>
    <dgm:cxn modelId="{754FD7A0-2091-42D0-9EFD-E5DA7FBC47A2}" type="presParOf" srcId="{B0C37B97-914B-49F2-84E5-94B39EF2352F}" destId="{5B3BEBF4-6F42-4EEC-8447-D2536BEB9483}" srcOrd="10" destOrd="0" presId="urn:microsoft.com/office/officeart/2005/8/layout/radial6"/>
    <dgm:cxn modelId="{048CB5F8-4257-49C7-ADD8-2BF62D4DB7D2}" type="presParOf" srcId="{B0C37B97-914B-49F2-84E5-94B39EF2352F}" destId="{56EF1BA4-0301-4513-8476-BB5931A31B3A}" srcOrd="11" destOrd="0" presId="urn:microsoft.com/office/officeart/2005/8/layout/radial6"/>
    <dgm:cxn modelId="{25891849-6628-4825-97A5-149F28563608}" type="presParOf" srcId="{B0C37B97-914B-49F2-84E5-94B39EF2352F}" destId="{653B21EF-C064-40C4-9974-A042FF762AF5}" srcOrd="12" destOrd="0" presId="urn:microsoft.com/office/officeart/2005/8/layout/radial6"/>
    <dgm:cxn modelId="{3ECFF003-35BC-40FA-A10D-1D02DA9C3796}" type="presParOf" srcId="{B0C37B97-914B-49F2-84E5-94B39EF2352F}" destId="{B3F8C3C3-65FB-486F-82C0-A8478B7022B9}" srcOrd="13" destOrd="0" presId="urn:microsoft.com/office/officeart/2005/8/layout/radial6"/>
    <dgm:cxn modelId="{78123318-19B9-426D-8D39-6D0354994D24}" type="presParOf" srcId="{B0C37B97-914B-49F2-84E5-94B39EF2352F}" destId="{655FDCB9-5F59-4F26-9EF0-749F42DEA7F0}" srcOrd="14" destOrd="0" presId="urn:microsoft.com/office/officeart/2005/8/layout/radial6"/>
    <dgm:cxn modelId="{AE0E568C-B8D7-44A2-831B-CC304D53E899}" type="presParOf" srcId="{B0C37B97-914B-49F2-84E5-94B39EF2352F}" destId="{FADEA337-AD34-4422-B53A-01423AF1AC8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/>
      <dgm:t>
        <a:bodyPr/>
        <a:lstStyle/>
        <a:p>
          <a:r>
            <a:rPr lang="en-US" dirty="0"/>
            <a:t>Referrals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Relational</a:t>
          </a:r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0EB584B-A7B7-43D9-BF6A-2C9338C05B4D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Understanding People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7E2B8B4E-293F-43EE-AB7D-6598814ECB3C}">
      <dgm:prSet phldrT="[Text]"/>
      <dgm:spPr/>
      <dgm:t>
        <a:bodyPr/>
        <a:lstStyle/>
        <a:p>
          <a:r>
            <a:rPr lang="en-US" dirty="0"/>
            <a:t>Creativity</a:t>
          </a:r>
        </a:p>
      </dgm:t>
      <dgm:extLst>
        <a:ext uri="{E40237B7-FDA0-4F09-8148-C483321AD2D9}">
          <dgm14:cNvPr xmlns:dgm14="http://schemas.microsoft.com/office/drawing/2010/diagram" id="0" name="" title="Task 4"/>
        </a:ext>
      </dgm:extLs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9CB1DBB1-E536-4462-90A4-D9EE8E7F5323}">
      <dgm:prSet phldrT="[Text]"/>
      <dgm:spPr/>
      <dgm:t>
        <a:bodyPr/>
        <a:lstStyle/>
        <a:p>
          <a:r>
            <a:rPr lang="en-US" dirty="0"/>
            <a:t>Networking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902FEF96-A449-45BF-8263-2CAEC29AF02E}" type="parTrans" cxnId="{AFEA807B-ECA0-448E-97B0-C4333796887E}">
      <dgm:prSet/>
      <dgm:spPr/>
      <dgm:t>
        <a:bodyPr/>
        <a:lstStyle/>
        <a:p>
          <a:endParaRPr lang="en-US"/>
        </a:p>
      </dgm:t>
    </dgm:pt>
    <dgm:pt modelId="{F744D365-885A-419C-93C0-7C671B0E7F8E}" type="sibTrans" cxnId="{AFEA807B-ECA0-448E-97B0-C4333796887E}">
      <dgm:prSet/>
      <dgm:spPr/>
      <dgm:t>
        <a:bodyPr/>
        <a:lstStyle/>
        <a:p>
          <a:endParaRPr lang="en-US"/>
        </a:p>
      </dgm:t>
    </dgm:pt>
    <dgm:pt modelId="{8C51C2FC-D8BB-4F63-8F9C-5C46653884B6}">
      <dgm:prSet phldrT="[Text]"/>
      <dgm:spPr/>
      <dgm:t>
        <a:bodyPr/>
        <a:lstStyle/>
        <a:p>
          <a:r>
            <a:rPr lang="en-US" dirty="0"/>
            <a:t>Consistency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B3E4C927-7E50-4AEA-9A23-0974B3BD1A92}" type="parTrans" cxnId="{967050FA-84C9-4F14-9075-40853680B585}">
      <dgm:prSet/>
      <dgm:spPr/>
      <dgm:t>
        <a:bodyPr/>
        <a:lstStyle/>
        <a:p>
          <a:endParaRPr lang="en-US"/>
        </a:p>
      </dgm:t>
    </dgm:pt>
    <dgm:pt modelId="{598B3718-E3AC-4FE7-A079-651362C65FEE}" type="sibTrans" cxnId="{967050FA-84C9-4F14-9075-40853680B585}">
      <dgm:prSet/>
      <dgm:spPr/>
      <dgm:t>
        <a:bodyPr/>
        <a:lstStyle/>
        <a:p>
          <a:endParaRPr lang="en-U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BB9C9C-582A-4226-99A2-A6A4B7AD887A}" type="pres">
      <dgm:prSet presAssocID="{AA38CBC9-AC6B-457D-9F63-4D1AB8E7793E}" presName="centerShape" presStyleLbl="node0" presStyleIdx="0" presStyleCnt="1"/>
      <dgm:spPr/>
    </dgm:pt>
    <dgm:pt modelId="{0B9D5D8D-AE9B-4E3C-8081-7E5A4C702F02}" type="pres">
      <dgm:prSet presAssocID="{50789F86-D3CE-4C0B-B830-60161BD38E85}" presName="node" presStyleLbl="node1" presStyleIdx="0" presStyleCnt="5">
        <dgm:presLayoutVars>
          <dgm:bulletEnabled val="1"/>
        </dgm:presLayoutVars>
      </dgm:prSet>
      <dgm:spPr/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5"/>
      <dgm:spPr/>
    </dgm:pt>
    <dgm:pt modelId="{29DFD080-5F1B-4B82-A3B2-DA9D6DF3694E}" type="pres">
      <dgm:prSet presAssocID="{20EB584B-A7B7-43D9-BF6A-2C9338C05B4D}" presName="node" presStyleLbl="node1" presStyleIdx="1" presStyleCnt="5">
        <dgm:presLayoutVars>
          <dgm:bulletEnabled val="1"/>
        </dgm:presLayoutVars>
      </dgm:prSet>
      <dgm:spPr/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1" presStyleCnt="5"/>
      <dgm:spPr/>
    </dgm:pt>
    <dgm:pt modelId="{12C3ADA8-95A1-457F-8E9F-8C9091C06066}" type="pres">
      <dgm:prSet presAssocID="{9CB1DBB1-E536-4462-90A4-D9EE8E7F5323}" presName="node" presStyleLbl="node1" presStyleIdx="2" presStyleCnt="5">
        <dgm:presLayoutVars>
          <dgm:bulletEnabled val="1"/>
        </dgm:presLayoutVars>
      </dgm:prSet>
      <dgm:spPr/>
    </dgm:pt>
    <dgm:pt modelId="{7C82BCEE-6666-4CD8-B908-D2156B7CF8B0}" type="pres">
      <dgm:prSet presAssocID="{9CB1DBB1-E536-4462-90A4-D9EE8E7F5323}" presName="dummy" presStyleCnt="0"/>
      <dgm:spPr/>
    </dgm:pt>
    <dgm:pt modelId="{CA26422A-247E-48B7-B24D-1922D4929BAC}" type="pres">
      <dgm:prSet presAssocID="{F744D365-885A-419C-93C0-7C671B0E7F8E}" presName="sibTrans" presStyleLbl="sibTrans2D1" presStyleIdx="2" presStyleCnt="5"/>
      <dgm:spPr/>
    </dgm:pt>
    <dgm:pt modelId="{5B3BEBF4-6F42-4EEC-8447-D2536BEB9483}" type="pres">
      <dgm:prSet presAssocID="{8C51C2FC-D8BB-4F63-8F9C-5C46653884B6}" presName="node" presStyleLbl="node1" presStyleIdx="3" presStyleCnt="5">
        <dgm:presLayoutVars>
          <dgm:bulletEnabled val="1"/>
        </dgm:presLayoutVars>
      </dgm:prSet>
      <dgm:spPr/>
    </dgm:pt>
    <dgm:pt modelId="{56EF1BA4-0301-4513-8476-BB5931A31B3A}" type="pres">
      <dgm:prSet presAssocID="{8C51C2FC-D8BB-4F63-8F9C-5C46653884B6}" presName="dummy" presStyleCnt="0"/>
      <dgm:spPr/>
    </dgm:pt>
    <dgm:pt modelId="{653B21EF-C064-40C4-9974-A042FF762AF5}" type="pres">
      <dgm:prSet presAssocID="{598B3718-E3AC-4FE7-A079-651362C65FEE}" presName="sibTrans" presStyleLbl="sibTrans2D1" presStyleIdx="3" presStyleCnt="5"/>
      <dgm:spPr/>
    </dgm:pt>
    <dgm:pt modelId="{B3F8C3C3-65FB-486F-82C0-A8478B7022B9}" type="pres">
      <dgm:prSet presAssocID="{7E2B8B4E-293F-43EE-AB7D-6598814ECB3C}" presName="node" presStyleLbl="node1" presStyleIdx="4" presStyleCnt="5">
        <dgm:presLayoutVars>
          <dgm:bulletEnabled val="1"/>
        </dgm:presLayoutVars>
      </dgm:prSet>
      <dgm:spPr/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4" presStyleCnt="5"/>
      <dgm:spPr/>
    </dgm:pt>
  </dgm:ptLst>
  <dgm:cxnLst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462CCD2D-4195-4F22-8694-443041D76774}" type="presOf" srcId="{598B3718-E3AC-4FE7-A079-651362C65FEE}" destId="{653B21EF-C064-40C4-9974-A042FF762AF5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FA75C55D-A684-427E-A55F-1554BAB924BD}" type="presOf" srcId="{8C51C2FC-D8BB-4F63-8F9C-5C46653884B6}" destId="{5B3BEBF4-6F42-4EEC-8447-D2536BEB9483}" srcOrd="0" destOrd="0" presId="urn:microsoft.com/office/officeart/2005/8/layout/radial6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AFEA807B-ECA0-448E-97B0-C4333796887E}" srcId="{AA38CBC9-AC6B-457D-9F63-4D1AB8E7793E}" destId="{9CB1DBB1-E536-4462-90A4-D9EE8E7F5323}" srcOrd="2" destOrd="0" parTransId="{902FEF96-A449-45BF-8263-2CAEC29AF02E}" sibTransId="{F744D365-885A-419C-93C0-7C671B0E7F8E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C90BE3DF-814A-42B1-8402-F2553D8817CF}" type="presOf" srcId="{F744D365-885A-419C-93C0-7C671B0E7F8E}" destId="{CA26422A-247E-48B7-B24D-1922D4929BAC}" srcOrd="0" destOrd="0" presId="urn:microsoft.com/office/officeart/2005/8/layout/radial6"/>
    <dgm:cxn modelId="{18D120E8-5826-42E7-A890-F4AFB63D3D78}" srcId="{AA38CBC9-AC6B-457D-9F63-4D1AB8E7793E}" destId="{7E2B8B4E-293F-43EE-AB7D-6598814ECB3C}" srcOrd="4" destOrd="0" parTransId="{C9A52CF1-B2E8-4848-8964-6633294F16CC}" sibTransId="{03860152-2A6F-476F-91FD-CBA9D7B26338}"/>
    <dgm:cxn modelId="{FBE6BCEA-0F85-486D-B532-D55CCA25A01D}" srcId="{AA38CBC9-AC6B-457D-9F63-4D1AB8E7793E}" destId="{20EB584B-A7B7-43D9-BF6A-2C9338C05B4D}" srcOrd="1" destOrd="0" parTransId="{6E0D28F6-A05C-413F-A991-03D9F094F998}" sibTransId="{B04B74A7-039D-46F2-A30E-0D07E04CAE1A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C8C597F5-CA4E-466D-8884-AA249B52DF71}" type="presOf" srcId="{9CB1DBB1-E536-4462-90A4-D9EE8E7F5323}" destId="{12C3ADA8-95A1-457F-8E9F-8C9091C06066}" srcOrd="0" destOrd="0" presId="urn:microsoft.com/office/officeart/2005/8/layout/radial6"/>
    <dgm:cxn modelId="{967050FA-84C9-4F14-9075-40853680B585}" srcId="{AA38CBC9-AC6B-457D-9F63-4D1AB8E7793E}" destId="{8C51C2FC-D8BB-4F63-8F9C-5C46653884B6}" srcOrd="3" destOrd="0" parTransId="{B3E4C927-7E50-4AEA-9A23-0974B3BD1A92}" sibTransId="{598B3718-E3AC-4FE7-A079-651362C65FEE}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F6BE7C54-9B84-4439-9F82-6D0300D28E0A}" type="presParOf" srcId="{B0C37B97-914B-49F2-84E5-94B39EF2352F}" destId="{29DFD080-5F1B-4B82-A3B2-DA9D6DF3694E}" srcOrd="4" destOrd="0" presId="urn:microsoft.com/office/officeart/2005/8/layout/radial6"/>
    <dgm:cxn modelId="{26DA9851-5888-41F8-96BD-77CE364289DB}" type="presParOf" srcId="{B0C37B97-914B-49F2-84E5-94B39EF2352F}" destId="{3C0BB87F-E2C7-4D7C-BF8F-45EA9A4A93F1}" srcOrd="5" destOrd="0" presId="urn:microsoft.com/office/officeart/2005/8/layout/radial6"/>
    <dgm:cxn modelId="{11A7C210-57D3-4E8B-A13F-D81817DA0568}" type="presParOf" srcId="{B0C37B97-914B-49F2-84E5-94B39EF2352F}" destId="{53B5DF5F-8B8B-41EF-8531-276CBECDCAB4}" srcOrd="6" destOrd="0" presId="urn:microsoft.com/office/officeart/2005/8/layout/radial6"/>
    <dgm:cxn modelId="{14D0D5C5-680A-49DC-9826-1D2BE8265958}" type="presParOf" srcId="{B0C37B97-914B-49F2-84E5-94B39EF2352F}" destId="{12C3ADA8-95A1-457F-8E9F-8C9091C06066}" srcOrd="7" destOrd="0" presId="urn:microsoft.com/office/officeart/2005/8/layout/radial6"/>
    <dgm:cxn modelId="{56FFF436-C985-47AA-BBBA-58E99AD34DA4}" type="presParOf" srcId="{B0C37B97-914B-49F2-84E5-94B39EF2352F}" destId="{7C82BCEE-6666-4CD8-B908-D2156B7CF8B0}" srcOrd="8" destOrd="0" presId="urn:microsoft.com/office/officeart/2005/8/layout/radial6"/>
    <dgm:cxn modelId="{88134731-3964-4C80-B286-DBAAA774678C}" type="presParOf" srcId="{B0C37B97-914B-49F2-84E5-94B39EF2352F}" destId="{CA26422A-247E-48B7-B24D-1922D4929BAC}" srcOrd="9" destOrd="0" presId="urn:microsoft.com/office/officeart/2005/8/layout/radial6"/>
    <dgm:cxn modelId="{754FD7A0-2091-42D0-9EFD-E5DA7FBC47A2}" type="presParOf" srcId="{B0C37B97-914B-49F2-84E5-94B39EF2352F}" destId="{5B3BEBF4-6F42-4EEC-8447-D2536BEB9483}" srcOrd="10" destOrd="0" presId="urn:microsoft.com/office/officeart/2005/8/layout/radial6"/>
    <dgm:cxn modelId="{048CB5F8-4257-49C7-ADD8-2BF62D4DB7D2}" type="presParOf" srcId="{B0C37B97-914B-49F2-84E5-94B39EF2352F}" destId="{56EF1BA4-0301-4513-8476-BB5931A31B3A}" srcOrd="11" destOrd="0" presId="urn:microsoft.com/office/officeart/2005/8/layout/radial6"/>
    <dgm:cxn modelId="{25891849-6628-4825-97A5-149F28563608}" type="presParOf" srcId="{B0C37B97-914B-49F2-84E5-94B39EF2352F}" destId="{653B21EF-C064-40C4-9974-A042FF762AF5}" srcOrd="12" destOrd="0" presId="urn:microsoft.com/office/officeart/2005/8/layout/radial6"/>
    <dgm:cxn modelId="{3ECFF003-35BC-40FA-A10D-1D02DA9C3796}" type="presParOf" srcId="{B0C37B97-914B-49F2-84E5-94B39EF2352F}" destId="{B3F8C3C3-65FB-486F-82C0-A8478B7022B9}" srcOrd="13" destOrd="0" presId="urn:microsoft.com/office/officeart/2005/8/layout/radial6"/>
    <dgm:cxn modelId="{78123318-19B9-426D-8D39-6D0354994D24}" type="presParOf" srcId="{B0C37B97-914B-49F2-84E5-94B39EF2352F}" destId="{655FDCB9-5F59-4F26-9EF0-749F42DEA7F0}" srcOrd="14" destOrd="0" presId="urn:microsoft.com/office/officeart/2005/8/layout/radial6"/>
    <dgm:cxn modelId="{AE0E568C-B8D7-44A2-831B-CC304D53E899}" type="presParOf" srcId="{B0C37B97-914B-49F2-84E5-94B39EF2352F}" destId="{FADEA337-AD34-4422-B53A-01423AF1AC8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/>
      <dgm:t>
        <a:bodyPr/>
        <a:lstStyle/>
        <a:p>
          <a:r>
            <a:rPr lang="en-US" dirty="0"/>
            <a:t>Referrals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Relational</a:t>
          </a:r>
          <a:endParaRPr lang="en-US" sz="90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0EB584B-A7B7-43D9-BF6A-2C9338C05B4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900" kern="1200" dirty="0">
              <a:solidFill>
                <a:prstClr val="white"/>
              </a:solidFill>
              <a:latin typeface="Franklin Gothic Medium"/>
              <a:ea typeface="+mn-ea"/>
              <a:cs typeface="+mn-cs"/>
            </a:rPr>
            <a:t>Understanding</a:t>
          </a:r>
          <a:r>
            <a:rPr lang="en-US" sz="5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bg1"/>
              </a:solidFill>
            </a:rPr>
            <a:t>People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7E2B8B4E-293F-43EE-AB7D-6598814ECB3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Creativity</a:t>
          </a:r>
        </a:p>
      </dgm:t>
      <dgm:extLst>
        <a:ext uri="{E40237B7-FDA0-4F09-8148-C483321AD2D9}">
          <dgm14:cNvPr xmlns:dgm14="http://schemas.microsoft.com/office/drawing/2010/diagram" id="0" name="" title="Task 4"/>
        </a:ext>
      </dgm:extLs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9CB1DBB1-E536-4462-90A4-D9EE8E7F5323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Networking</a:t>
          </a:r>
          <a:endParaRPr lang="en-US" sz="110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902FEF96-A449-45BF-8263-2CAEC29AF02E}" type="parTrans" cxnId="{AFEA807B-ECA0-448E-97B0-C4333796887E}">
      <dgm:prSet/>
      <dgm:spPr/>
      <dgm:t>
        <a:bodyPr/>
        <a:lstStyle/>
        <a:p>
          <a:endParaRPr lang="en-US"/>
        </a:p>
      </dgm:t>
    </dgm:pt>
    <dgm:pt modelId="{F744D365-885A-419C-93C0-7C671B0E7F8E}" type="sibTrans" cxnId="{AFEA807B-ECA0-448E-97B0-C4333796887E}">
      <dgm:prSet/>
      <dgm:spPr/>
      <dgm:t>
        <a:bodyPr/>
        <a:lstStyle/>
        <a:p>
          <a:endParaRPr lang="en-US"/>
        </a:p>
      </dgm:t>
    </dgm:pt>
    <dgm:pt modelId="{8C51C2FC-D8BB-4F63-8F9C-5C46653884B6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</a:rPr>
            <a:t>Consistency</a:t>
          </a:r>
          <a:endParaRPr lang="en-US" sz="105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B3E4C927-7E50-4AEA-9A23-0974B3BD1A92}" type="parTrans" cxnId="{967050FA-84C9-4F14-9075-40853680B585}">
      <dgm:prSet/>
      <dgm:spPr/>
      <dgm:t>
        <a:bodyPr/>
        <a:lstStyle/>
        <a:p>
          <a:endParaRPr lang="en-US"/>
        </a:p>
      </dgm:t>
    </dgm:pt>
    <dgm:pt modelId="{598B3718-E3AC-4FE7-A079-651362C65FEE}" type="sibTrans" cxnId="{967050FA-84C9-4F14-9075-40853680B585}">
      <dgm:prSet/>
      <dgm:spPr/>
      <dgm:t>
        <a:bodyPr/>
        <a:lstStyle/>
        <a:p>
          <a:endParaRPr lang="en-U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BB9C9C-582A-4226-99A2-A6A4B7AD887A}" type="pres">
      <dgm:prSet presAssocID="{AA38CBC9-AC6B-457D-9F63-4D1AB8E7793E}" presName="centerShape" presStyleLbl="node0" presStyleIdx="0" presStyleCnt="1"/>
      <dgm:spPr/>
    </dgm:pt>
    <dgm:pt modelId="{0B9D5D8D-AE9B-4E3C-8081-7E5A4C702F02}" type="pres">
      <dgm:prSet presAssocID="{50789F86-D3CE-4C0B-B830-60161BD38E85}" presName="node" presStyleLbl="node1" presStyleIdx="0" presStyleCnt="5">
        <dgm:presLayoutVars>
          <dgm:bulletEnabled val="1"/>
        </dgm:presLayoutVars>
      </dgm:prSet>
      <dgm:spPr/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5"/>
      <dgm:spPr/>
    </dgm:pt>
    <dgm:pt modelId="{29DFD080-5F1B-4B82-A3B2-DA9D6DF3694E}" type="pres">
      <dgm:prSet presAssocID="{20EB584B-A7B7-43D9-BF6A-2C9338C05B4D}" presName="node" presStyleLbl="node1" presStyleIdx="1" presStyleCnt="5">
        <dgm:presLayoutVars>
          <dgm:bulletEnabled val="1"/>
        </dgm:presLayoutVars>
      </dgm:prSet>
      <dgm:spPr/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1" presStyleCnt="5"/>
      <dgm:spPr/>
    </dgm:pt>
    <dgm:pt modelId="{12C3ADA8-95A1-457F-8E9F-8C9091C06066}" type="pres">
      <dgm:prSet presAssocID="{9CB1DBB1-E536-4462-90A4-D9EE8E7F5323}" presName="node" presStyleLbl="node1" presStyleIdx="2" presStyleCnt="5">
        <dgm:presLayoutVars>
          <dgm:bulletEnabled val="1"/>
        </dgm:presLayoutVars>
      </dgm:prSet>
      <dgm:spPr/>
    </dgm:pt>
    <dgm:pt modelId="{7C82BCEE-6666-4CD8-B908-D2156B7CF8B0}" type="pres">
      <dgm:prSet presAssocID="{9CB1DBB1-E536-4462-90A4-D9EE8E7F5323}" presName="dummy" presStyleCnt="0"/>
      <dgm:spPr/>
    </dgm:pt>
    <dgm:pt modelId="{CA26422A-247E-48B7-B24D-1922D4929BAC}" type="pres">
      <dgm:prSet presAssocID="{F744D365-885A-419C-93C0-7C671B0E7F8E}" presName="sibTrans" presStyleLbl="sibTrans2D1" presStyleIdx="2" presStyleCnt="5"/>
      <dgm:spPr/>
    </dgm:pt>
    <dgm:pt modelId="{5B3BEBF4-6F42-4EEC-8447-D2536BEB9483}" type="pres">
      <dgm:prSet presAssocID="{8C51C2FC-D8BB-4F63-8F9C-5C46653884B6}" presName="node" presStyleLbl="node1" presStyleIdx="3" presStyleCnt="5">
        <dgm:presLayoutVars>
          <dgm:bulletEnabled val="1"/>
        </dgm:presLayoutVars>
      </dgm:prSet>
      <dgm:spPr/>
    </dgm:pt>
    <dgm:pt modelId="{56EF1BA4-0301-4513-8476-BB5931A31B3A}" type="pres">
      <dgm:prSet presAssocID="{8C51C2FC-D8BB-4F63-8F9C-5C46653884B6}" presName="dummy" presStyleCnt="0"/>
      <dgm:spPr/>
    </dgm:pt>
    <dgm:pt modelId="{653B21EF-C064-40C4-9974-A042FF762AF5}" type="pres">
      <dgm:prSet presAssocID="{598B3718-E3AC-4FE7-A079-651362C65FEE}" presName="sibTrans" presStyleLbl="sibTrans2D1" presStyleIdx="3" presStyleCnt="5"/>
      <dgm:spPr/>
    </dgm:pt>
    <dgm:pt modelId="{B3F8C3C3-65FB-486F-82C0-A8478B7022B9}" type="pres">
      <dgm:prSet presAssocID="{7E2B8B4E-293F-43EE-AB7D-6598814ECB3C}" presName="node" presStyleLbl="node1" presStyleIdx="4" presStyleCnt="5">
        <dgm:presLayoutVars>
          <dgm:bulletEnabled val="1"/>
        </dgm:presLayoutVars>
      </dgm:prSet>
      <dgm:spPr/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4" presStyleCnt="5"/>
      <dgm:spPr/>
    </dgm:pt>
  </dgm:ptLst>
  <dgm:cxnLst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462CCD2D-4195-4F22-8694-443041D76774}" type="presOf" srcId="{598B3718-E3AC-4FE7-A079-651362C65FEE}" destId="{653B21EF-C064-40C4-9974-A042FF762AF5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FA75C55D-A684-427E-A55F-1554BAB924BD}" type="presOf" srcId="{8C51C2FC-D8BB-4F63-8F9C-5C46653884B6}" destId="{5B3BEBF4-6F42-4EEC-8447-D2536BEB9483}" srcOrd="0" destOrd="0" presId="urn:microsoft.com/office/officeart/2005/8/layout/radial6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AFEA807B-ECA0-448E-97B0-C4333796887E}" srcId="{AA38CBC9-AC6B-457D-9F63-4D1AB8E7793E}" destId="{9CB1DBB1-E536-4462-90A4-D9EE8E7F5323}" srcOrd="2" destOrd="0" parTransId="{902FEF96-A449-45BF-8263-2CAEC29AF02E}" sibTransId="{F744D365-885A-419C-93C0-7C671B0E7F8E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C90BE3DF-814A-42B1-8402-F2553D8817CF}" type="presOf" srcId="{F744D365-885A-419C-93C0-7C671B0E7F8E}" destId="{CA26422A-247E-48B7-B24D-1922D4929BAC}" srcOrd="0" destOrd="0" presId="urn:microsoft.com/office/officeart/2005/8/layout/radial6"/>
    <dgm:cxn modelId="{18D120E8-5826-42E7-A890-F4AFB63D3D78}" srcId="{AA38CBC9-AC6B-457D-9F63-4D1AB8E7793E}" destId="{7E2B8B4E-293F-43EE-AB7D-6598814ECB3C}" srcOrd="4" destOrd="0" parTransId="{C9A52CF1-B2E8-4848-8964-6633294F16CC}" sibTransId="{03860152-2A6F-476F-91FD-CBA9D7B26338}"/>
    <dgm:cxn modelId="{FBE6BCEA-0F85-486D-B532-D55CCA25A01D}" srcId="{AA38CBC9-AC6B-457D-9F63-4D1AB8E7793E}" destId="{20EB584B-A7B7-43D9-BF6A-2C9338C05B4D}" srcOrd="1" destOrd="0" parTransId="{6E0D28F6-A05C-413F-A991-03D9F094F998}" sibTransId="{B04B74A7-039D-46F2-A30E-0D07E04CAE1A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C8C597F5-CA4E-466D-8884-AA249B52DF71}" type="presOf" srcId="{9CB1DBB1-E536-4462-90A4-D9EE8E7F5323}" destId="{12C3ADA8-95A1-457F-8E9F-8C9091C06066}" srcOrd="0" destOrd="0" presId="urn:microsoft.com/office/officeart/2005/8/layout/radial6"/>
    <dgm:cxn modelId="{967050FA-84C9-4F14-9075-40853680B585}" srcId="{AA38CBC9-AC6B-457D-9F63-4D1AB8E7793E}" destId="{8C51C2FC-D8BB-4F63-8F9C-5C46653884B6}" srcOrd="3" destOrd="0" parTransId="{B3E4C927-7E50-4AEA-9A23-0974B3BD1A92}" sibTransId="{598B3718-E3AC-4FE7-A079-651362C65FEE}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F6BE7C54-9B84-4439-9F82-6D0300D28E0A}" type="presParOf" srcId="{B0C37B97-914B-49F2-84E5-94B39EF2352F}" destId="{29DFD080-5F1B-4B82-A3B2-DA9D6DF3694E}" srcOrd="4" destOrd="0" presId="urn:microsoft.com/office/officeart/2005/8/layout/radial6"/>
    <dgm:cxn modelId="{26DA9851-5888-41F8-96BD-77CE364289DB}" type="presParOf" srcId="{B0C37B97-914B-49F2-84E5-94B39EF2352F}" destId="{3C0BB87F-E2C7-4D7C-BF8F-45EA9A4A93F1}" srcOrd="5" destOrd="0" presId="urn:microsoft.com/office/officeart/2005/8/layout/radial6"/>
    <dgm:cxn modelId="{11A7C210-57D3-4E8B-A13F-D81817DA0568}" type="presParOf" srcId="{B0C37B97-914B-49F2-84E5-94B39EF2352F}" destId="{53B5DF5F-8B8B-41EF-8531-276CBECDCAB4}" srcOrd="6" destOrd="0" presId="urn:microsoft.com/office/officeart/2005/8/layout/radial6"/>
    <dgm:cxn modelId="{14D0D5C5-680A-49DC-9826-1D2BE8265958}" type="presParOf" srcId="{B0C37B97-914B-49F2-84E5-94B39EF2352F}" destId="{12C3ADA8-95A1-457F-8E9F-8C9091C06066}" srcOrd="7" destOrd="0" presId="urn:microsoft.com/office/officeart/2005/8/layout/radial6"/>
    <dgm:cxn modelId="{56FFF436-C985-47AA-BBBA-58E99AD34DA4}" type="presParOf" srcId="{B0C37B97-914B-49F2-84E5-94B39EF2352F}" destId="{7C82BCEE-6666-4CD8-B908-D2156B7CF8B0}" srcOrd="8" destOrd="0" presId="urn:microsoft.com/office/officeart/2005/8/layout/radial6"/>
    <dgm:cxn modelId="{88134731-3964-4C80-B286-DBAAA774678C}" type="presParOf" srcId="{B0C37B97-914B-49F2-84E5-94B39EF2352F}" destId="{CA26422A-247E-48B7-B24D-1922D4929BAC}" srcOrd="9" destOrd="0" presId="urn:microsoft.com/office/officeart/2005/8/layout/radial6"/>
    <dgm:cxn modelId="{754FD7A0-2091-42D0-9EFD-E5DA7FBC47A2}" type="presParOf" srcId="{B0C37B97-914B-49F2-84E5-94B39EF2352F}" destId="{5B3BEBF4-6F42-4EEC-8447-D2536BEB9483}" srcOrd="10" destOrd="0" presId="urn:microsoft.com/office/officeart/2005/8/layout/radial6"/>
    <dgm:cxn modelId="{048CB5F8-4257-49C7-ADD8-2BF62D4DB7D2}" type="presParOf" srcId="{B0C37B97-914B-49F2-84E5-94B39EF2352F}" destId="{56EF1BA4-0301-4513-8476-BB5931A31B3A}" srcOrd="11" destOrd="0" presId="urn:microsoft.com/office/officeart/2005/8/layout/radial6"/>
    <dgm:cxn modelId="{25891849-6628-4825-97A5-149F28563608}" type="presParOf" srcId="{B0C37B97-914B-49F2-84E5-94B39EF2352F}" destId="{653B21EF-C064-40C4-9974-A042FF762AF5}" srcOrd="12" destOrd="0" presId="urn:microsoft.com/office/officeart/2005/8/layout/radial6"/>
    <dgm:cxn modelId="{3ECFF003-35BC-40FA-A10D-1D02DA9C3796}" type="presParOf" srcId="{B0C37B97-914B-49F2-84E5-94B39EF2352F}" destId="{B3F8C3C3-65FB-486F-82C0-A8478B7022B9}" srcOrd="13" destOrd="0" presId="urn:microsoft.com/office/officeart/2005/8/layout/radial6"/>
    <dgm:cxn modelId="{78123318-19B9-426D-8D39-6D0354994D24}" type="presParOf" srcId="{B0C37B97-914B-49F2-84E5-94B39EF2352F}" destId="{655FDCB9-5F59-4F26-9EF0-749F42DEA7F0}" srcOrd="14" destOrd="0" presId="urn:microsoft.com/office/officeart/2005/8/layout/radial6"/>
    <dgm:cxn modelId="{AE0E568C-B8D7-44A2-831B-CC304D53E899}" type="presParOf" srcId="{B0C37B97-914B-49F2-84E5-94B39EF2352F}" destId="{FADEA337-AD34-4422-B53A-01423AF1AC8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060F7B-9920-4F24-BE71-F0E4E3B7B934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AA38CBC9-AC6B-457D-9F63-4D1AB8E7793E}">
      <dgm:prSet phldrT="[Text]"/>
      <dgm:spPr>
        <a:solidFill>
          <a:srgbClr val="0070C0"/>
        </a:solidFill>
        <a:effectLst>
          <a:innerShdw blurRad="114300">
            <a:prstClr val="black"/>
          </a:innerShdw>
        </a:effectLst>
      </dgm:spPr>
      <dgm:t>
        <a:bodyPr/>
        <a:lstStyle/>
        <a:p>
          <a:r>
            <a:rPr lang="en-US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Referrals</a:t>
          </a:r>
        </a:p>
      </dgm:t>
      <dgm:extLst>
        <a:ext uri="{E40237B7-FDA0-4F09-8148-C483321AD2D9}">
          <dgm14:cNvPr xmlns:dgm14="http://schemas.microsoft.com/office/drawing/2010/diagram" id="0" name="" title="Group A"/>
        </a:ext>
      </dgm:extLst>
    </dgm:pt>
    <dgm:pt modelId="{02DFC051-974F-4AF1-85DB-FFF5F1CCD57A}" type="parTrans" cxnId="{F68BA8B4-E5E5-4A12-9338-5CF5693ADCA2}">
      <dgm:prSet/>
      <dgm:spPr/>
      <dgm:t>
        <a:bodyPr/>
        <a:lstStyle/>
        <a:p>
          <a:endParaRPr lang="en-US"/>
        </a:p>
      </dgm:t>
    </dgm:pt>
    <dgm:pt modelId="{7ACF197E-8A7D-4D14-A941-EE15BE87306C}" type="sibTrans" cxnId="{F68BA8B4-E5E5-4A12-9338-5CF5693ADCA2}">
      <dgm:prSet/>
      <dgm:spPr/>
      <dgm:t>
        <a:bodyPr/>
        <a:lstStyle/>
        <a:p>
          <a:endParaRPr lang="en-US"/>
        </a:p>
      </dgm:t>
    </dgm:pt>
    <dgm:pt modelId="{50789F86-D3CE-4C0B-B830-60161BD38E85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Relational</a:t>
          </a:r>
          <a:endParaRPr lang="en-US" sz="90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1"/>
        </a:ext>
      </dgm:extLst>
    </dgm:pt>
    <dgm:pt modelId="{6D6B568F-9C4B-44DB-A886-035491FEC9C2}" type="parTrans" cxnId="{1593062C-A63F-4042-94C9-FF0880BD82E8}">
      <dgm:prSet/>
      <dgm:spPr/>
      <dgm:t>
        <a:bodyPr/>
        <a:lstStyle/>
        <a:p>
          <a:endParaRPr lang="en-US"/>
        </a:p>
      </dgm:t>
    </dgm:pt>
    <dgm:pt modelId="{775D1C29-7B88-46A3-9FAD-95EFDC006E81}" type="sibTrans" cxnId="{1593062C-A63F-4042-94C9-FF0880BD82E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20EB584B-A7B7-43D9-BF6A-2C9338C05B4D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900" kern="1200" dirty="0">
              <a:solidFill>
                <a:prstClr val="white"/>
              </a:solidFill>
              <a:latin typeface="Franklin Gothic Medium"/>
              <a:ea typeface="+mn-ea"/>
              <a:cs typeface="+mn-cs"/>
            </a:rPr>
            <a:t>Understanding</a:t>
          </a:r>
          <a:r>
            <a:rPr lang="en-US" sz="5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bg1"/>
              </a:solidFill>
            </a:rPr>
            <a:t>People</a:t>
          </a: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6E0D28F6-A05C-413F-A991-03D9F094F998}" type="parTrans" cxnId="{FBE6BCEA-0F85-486D-B532-D55CCA25A01D}">
      <dgm:prSet/>
      <dgm:spPr/>
      <dgm:t>
        <a:bodyPr/>
        <a:lstStyle/>
        <a:p>
          <a:endParaRPr lang="en-US"/>
        </a:p>
      </dgm:t>
    </dgm:pt>
    <dgm:pt modelId="{B04B74A7-039D-46F2-A30E-0D07E04CAE1A}" type="sibTrans" cxnId="{FBE6BCEA-0F85-486D-B532-D55CCA25A01D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7E2B8B4E-293F-43EE-AB7D-6598814ECB3C}">
      <dgm:prSet phldrT="[Text]"/>
      <dgm:spPr>
        <a:solidFill>
          <a:srgbClr val="00B0F0"/>
        </a:solidFill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Creativity</a:t>
          </a:r>
        </a:p>
      </dgm:t>
      <dgm:extLst>
        <a:ext uri="{E40237B7-FDA0-4F09-8148-C483321AD2D9}">
          <dgm14:cNvPr xmlns:dgm14="http://schemas.microsoft.com/office/drawing/2010/diagram" id="0" name="" title="Task 4"/>
        </a:ext>
      </dgm:extLst>
    </dgm:pt>
    <dgm:pt modelId="{C9A52CF1-B2E8-4848-8964-6633294F16CC}" type="parTrans" cxnId="{18D120E8-5826-42E7-A890-F4AFB63D3D78}">
      <dgm:prSet/>
      <dgm:spPr/>
      <dgm:t>
        <a:bodyPr/>
        <a:lstStyle/>
        <a:p>
          <a:endParaRPr lang="en-US"/>
        </a:p>
      </dgm:t>
    </dgm:pt>
    <dgm:pt modelId="{03860152-2A6F-476F-91FD-CBA9D7B26338}" type="sibTrans" cxnId="{18D120E8-5826-42E7-A890-F4AFB63D3D78}">
      <dgm:prSet/>
      <dgm:spPr/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title="Colored circle connected to tasks"/>
        </a:ext>
      </dgm:extLst>
    </dgm:pt>
    <dgm:pt modelId="{9CB1DBB1-E536-4462-90A4-D9EE8E7F5323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200" dirty="0">
              <a:solidFill>
                <a:schemeClr val="bg1"/>
              </a:solidFill>
            </a:rPr>
            <a:t>Networking</a:t>
          </a:r>
          <a:endParaRPr lang="en-US" sz="110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902FEF96-A449-45BF-8263-2CAEC29AF02E}" type="parTrans" cxnId="{AFEA807B-ECA0-448E-97B0-C4333796887E}">
      <dgm:prSet/>
      <dgm:spPr/>
      <dgm:t>
        <a:bodyPr/>
        <a:lstStyle/>
        <a:p>
          <a:endParaRPr lang="en-US"/>
        </a:p>
      </dgm:t>
    </dgm:pt>
    <dgm:pt modelId="{F744D365-885A-419C-93C0-7C671B0E7F8E}" type="sibTrans" cxnId="{AFEA807B-ECA0-448E-97B0-C4333796887E}">
      <dgm:prSet/>
      <dgm:spPr/>
      <dgm:t>
        <a:bodyPr/>
        <a:lstStyle/>
        <a:p>
          <a:endParaRPr lang="en-US"/>
        </a:p>
      </dgm:t>
    </dgm:pt>
    <dgm:pt modelId="{8C51C2FC-D8BB-4F63-8F9C-5C46653884B6}">
      <dgm:prSet phldrT="[Text]" custT="1"/>
      <dgm:spPr>
        <a:solidFill>
          <a:srgbClr val="00B0F0"/>
        </a:solidFill>
      </dgm:spPr>
      <dgm:t>
        <a:bodyPr/>
        <a:lstStyle/>
        <a:p>
          <a:r>
            <a:rPr lang="en-US" sz="1100" dirty="0">
              <a:solidFill>
                <a:schemeClr val="bg1"/>
              </a:solidFill>
            </a:rPr>
            <a:t>Consistency</a:t>
          </a:r>
          <a:endParaRPr lang="en-US" sz="1050" dirty="0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title="Task 3"/>
        </a:ext>
      </dgm:extLst>
    </dgm:pt>
    <dgm:pt modelId="{B3E4C927-7E50-4AEA-9A23-0974B3BD1A92}" type="parTrans" cxnId="{967050FA-84C9-4F14-9075-40853680B585}">
      <dgm:prSet/>
      <dgm:spPr/>
      <dgm:t>
        <a:bodyPr/>
        <a:lstStyle/>
        <a:p>
          <a:endParaRPr lang="en-US"/>
        </a:p>
      </dgm:t>
    </dgm:pt>
    <dgm:pt modelId="{598B3718-E3AC-4FE7-A079-651362C65FEE}" type="sibTrans" cxnId="{967050FA-84C9-4F14-9075-40853680B585}">
      <dgm:prSet/>
      <dgm:spPr/>
      <dgm:t>
        <a:bodyPr/>
        <a:lstStyle/>
        <a:p>
          <a:endParaRPr lang="en-US"/>
        </a:p>
      </dgm:t>
    </dgm:pt>
    <dgm:pt modelId="{B0C37B97-914B-49F2-84E5-94B39EF2352F}" type="pres">
      <dgm:prSet presAssocID="{B8060F7B-9920-4F24-BE71-F0E4E3B7B934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D2BB9C9C-582A-4226-99A2-A6A4B7AD887A}" type="pres">
      <dgm:prSet presAssocID="{AA38CBC9-AC6B-457D-9F63-4D1AB8E7793E}" presName="centerShape" presStyleLbl="node0" presStyleIdx="0" presStyleCnt="1"/>
      <dgm:spPr/>
    </dgm:pt>
    <dgm:pt modelId="{0B9D5D8D-AE9B-4E3C-8081-7E5A4C702F02}" type="pres">
      <dgm:prSet presAssocID="{50789F86-D3CE-4C0B-B830-60161BD38E85}" presName="node" presStyleLbl="node1" presStyleIdx="0" presStyleCnt="5">
        <dgm:presLayoutVars>
          <dgm:bulletEnabled val="1"/>
        </dgm:presLayoutVars>
      </dgm:prSet>
      <dgm:spPr/>
    </dgm:pt>
    <dgm:pt modelId="{E8755371-EE00-4D9C-9546-B5D2DEB3691D}" type="pres">
      <dgm:prSet presAssocID="{50789F86-D3CE-4C0B-B830-60161BD38E85}" presName="dummy" presStyleCnt="0"/>
      <dgm:spPr/>
    </dgm:pt>
    <dgm:pt modelId="{65DE7562-7D1C-4B0F-8927-12F8E6C5F5AF}" type="pres">
      <dgm:prSet presAssocID="{775D1C29-7B88-46A3-9FAD-95EFDC006E81}" presName="sibTrans" presStyleLbl="sibTrans2D1" presStyleIdx="0" presStyleCnt="5"/>
      <dgm:spPr/>
    </dgm:pt>
    <dgm:pt modelId="{29DFD080-5F1B-4B82-A3B2-DA9D6DF3694E}" type="pres">
      <dgm:prSet presAssocID="{20EB584B-A7B7-43D9-BF6A-2C9338C05B4D}" presName="node" presStyleLbl="node1" presStyleIdx="1" presStyleCnt="5">
        <dgm:presLayoutVars>
          <dgm:bulletEnabled val="1"/>
        </dgm:presLayoutVars>
      </dgm:prSet>
      <dgm:spPr/>
    </dgm:pt>
    <dgm:pt modelId="{3C0BB87F-E2C7-4D7C-BF8F-45EA9A4A93F1}" type="pres">
      <dgm:prSet presAssocID="{20EB584B-A7B7-43D9-BF6A-2C9338C05B4D}" presName="dummy" presStyleCnt="0"/>
      <dgm:spPr/>
    </dgm:pt>
    <dgm:pt modelId="{53B5DF5F-8B8B-41EF-8531-276CBECDCAB4}" type="pres">
      <dgm:prSet presAssocID="{B04B74A7-039D-46F2-A30E-0D07E04CAE1A}" presName="sibTrans" presStyleLbl="sibTrans2D1" presStyleIdx="1" presStyleCnt="5"/>
      <dgm:spPr/>
    </dgm:pt>
    <dgm:pt modelId="{12C3ADA8-95A1-457F-8E9F-8C9091C06066}" type="pres">
      <dgm:prSet presAssocID="{9CB1DBB1-E536-4462-90A4-D9EE8E7F5323}" presName="node" presStyleLbl="node1" presStyleIdx="2" presStyleCnt="5">
        <dgm:presLayoutVars>
          <dgm:bulletEnabled val="1"/>
        </dgm:presLayoutVars>
      </dgm:prSet>
      <dgm:spPr/>
    </dgm:pt>
    <dgm:pt modelId="{7C82BCEE-6666-4CD8-B908-D2156B7CF8B0}" type="pres">
      <dgm:prSet presAssocID="{9CB1DBB1-E536-4462-90A4-D9EE8E7F5323}" presName="dummy" presStyleCnt="0"/>
      <dgm:spPr/>
    </dgm:pt>
    <dgm:pt modelId="{CA26422A-247E-48B7-B24D-1922D4929BAC}" type="pres">
      <dgm:prSet presAssocID="{F744D365-885A-419C-93C0-7C671B0E7F8E}" presName="sibTrans" presStyleLbl="sibTrans2D1" presStyleIdx="2" presStyleCnt="5"/>
      <dgm:spPr/>
    </dgm:pt>
    <dgm:pt modelId="{5B3BEBF4-6F42-4EEC-8447-D2536BEB9483}" type="pres">
      <dgm:prSet presAssocID="{8C51C2FC-D8BB-4F63-8F9C-5C46653884B6}" presName="node" presStyleLbl="node1" presStyleIdx="3" presStyleCnt="5">
        <dgm:presLayoutVars>
          <dgm:bulletEnabled val="1"/>
        </dgm:presLayoutVars>
      </dgm:prSet>
      <dgm:spPr/>
    </dgm:pt>
    <dgm:pt modelId="{56EF1BA4-0301-4513-8476-BB5931A31B3A}" type="pres">
      <dgm:prSet presAssocID="{8C51C2FC-D8BB-4F63-8F9C-5C46653884B6}" presName="dummy" presStyleCnt="0"/>
      <dgm:spPr/>
    </dgm:pt>
    <dgm:pt modelId="{653B21EF-C064-40C4-9974-A042FF762AF5}" type="pres">
      <dgm:prSet presAssocID="{598B3718-E3AC-4FE7-A079-651362C65FEE}" presName="sibTrans" presStyleLbl="sibTrans2D1" presStyleIdx="3" presStyleCnt="5"/>
      <dgm:spPr/>
    </dgm:pt>
    <dgm:pt modelId="{B3F8C3C3-65FB-486F-82C0-A8478B7022B9}" type="pres">
      <dgm:prSet presAssocID="{7E2B8B4E-293F-43EE-AB7D-6598814ECB3C}" presName="node" presStyleLbl="node1" presStyleIdx="4" presStyleCnt="5">
        <dgm:presLayoutVars>
          <dgm:bulletEnabled val="1"/>
        </dgm:presLayoutVars>
      </dgm:prSet>
      <dgm:spPr/>
    </dgm:pt>
    <dgm:pt modelId="{655FDCB9-5F59-4F26-9EF0-749F42DEA7F0}" type="pres">
      <dgm:prSet presAssocID="{7E2B8B4E-293F-43EE-AB7D-6598814ECB3C}" presName="dummy" presStyleCnt="0"/>
      <dgm:spPr/>
    </dgm:pt>
    <dgm:pt modelId="{FADEA337-AD34-4422-B53A-01423AF1AC8F}" type="pres">
      <dgm:prSet presAssocID="{03860152-2A6F-476F-91FD-CBA9D7B26338}" presName="sibTrans" presStyleLbl="sibTrans2D1" presStyleIdx="4" presStyleCnt="5"/>
      <dgm:spPr/>
    </dgm:pt>
  </dgm:ptLst>
  <dgm:cxnLst>
    <dgm:cxn modelId="{3E929F04-D66A-4ADD-A218-BA7B4D2C65EC}" type="presOf" srcId="{B04B74A7-039D-46F2-A30E-0D07E04CAE1A}" destId="{53B5DF5F-8B8B-41EF-8531-276CBECDCAB4}" srcOrd="0" destOrd="0" presId="urn:microsoft.com/office/officeart/2005/8/layout/radial6"/>
    <dgm:cxn modelId="{1593062C-A63F-4042-94C9-FF0880BD82E8}" srcId="{AA38CBC9-AC6B-457D-9F63-4D1AB8E7793E}" destId="{50789F86-D3CE-4C0B-B830-60161BD38E85}" srcOrd="0" destOrd="0" parTransId="{6D6B568F-9C4B-44DB-A886-035491FEC9C2}" sibTransId="{775D1C29-7B88-46A3-9FAD-95EFDC006E81}"/>
    <dgm:cxn modelId="{462CCD2D-4195-4F22-8694-443041D76774}" type="presOf" srcId="{598B3718-E3AC-4FE7-A079-651362C65FEE}" destId="{653B21EF-C064-40C4-9974-A042FF762AF5}" srcOrd="0" destOrd="0" presId="urn:microsoft.com/office/officeart/2005/8/layout/radial6"/>
    <dgm:cxn modelId="{213B572F-3D42-4865-8468-2B23B55DDDF6}" type="presOf" srcId="{775D1C29-7B88-46A3-9FAD-95EFDC006E81}" destId="{65DE7562-7D1C-4B0F-8927-12F8E6C5F5AF}" srcOrd="0" destOrd="0" presId="urn:microsoft.com/office/officeart/2005/8/layout/radial6"/>
    <dgm:cxn modelId="{FA75C55D-A684-427E-A55F-1554BAB924BD}" type="presOf" srcId="{8C51C2FC-D8BB-4F63-8F9C-5C46653884B6}" destId="{5B3BEBF4-6F42-4EEC-8447-D2536BEB9483}" srcOrd="0" destOrd="0" presId="urn:microsoft.com/office/officeart/2005/8/layout/radial6"/>
    <dgm:cxn modelId="{B0853F4E-0D10-4453-BA0F-87D700E6FDEE}" type="presOf" srcId="{7E2B8B4E-293F-43EE-AB7D-6598814ECB3C}" destId="{B3F8C3C3-65FB-486F-82C0-A8478B7022B9}" srcOrd="0" destOrd="0" presId="urn:microsoft.com/office/officeart/2005/8/layout/radial6"/>
    <dgm:cxn modelId="{AFEA807B-ECA0-448E-97B0-C4333796887E}" srcId="{AA38CBC9-AC6B-457D-9F63-4D1AB8E7793E}" destId="{9CB1DBB1-E536-4462-90A4-D9EE8E7F5323}" srcOrd="2" destOrd="0" parTransId="{902FEF96-A449-45BF-8263-2CAEC29AF02E}" sibTransId="{F744D365-885A-419C-93C0-7C671B0E7F8E}"/>
    <dgm:cxn modelId="{487B127C-E0EE-48AC-AACB-3F827CA01E94}" type="presOf" srcId="{20EB584B-A7B7-43D9-BF6A-2C9338C05B4D}" destId="{29DFD080-5F1B-4B82-A3B2-DA9D6DF3694E}" srcOrd="0" destOrd="0" presId="urn:microsoft.com/office/officeart/2005/8/layout/radial6"/>
    <dgm:cxn modelId="{63BD5587-3071-4797-BB80-7C21100AAD79}" type="presOf" srcId="{03860152-2A6F-476F-91FD-CBA9D7B26338}" destId="{FADEA337-AD34-4422-B53A-01423AF1AC8F}" srcOrd="0" destOrd="0" presId="urn:microsoft.com/office/officeart/2005/8/layout/radial6"/>
    <dgm:cxn modelId="{66D10D89-90C6-4D3D-B022-615F34E0F6A8}" type="presOf" srcId="{B8060F7B-9920-4F24-BE71-F0E4E3B7B934}" destId="{B0C37B97-914B-49F2-84E5-94B39EF2352F}" srcOrd="0" destOrd="0" presId="urn:microsoft.com/office/officeart/2005/8/layout/radial6"/>
    <dgm:cxn modelId="{F68BA8B4-E5E5-4A12-9338-5CF5693ADCA2}" srcId="{B8060F7B-9920-4F24-BE71-F0E4E3B7B934}" destId="{AA38CBC9-AC6B-457D-9F63-4D1AB8E7793E}" srcOrd="0" destOrd="0" parTransId="{02DFC051-974F-4AF1-85DB-FFF5F1CCD57A}" sibTransId="{7ACF197E-8A7D-4D14-A941-EE15BE87306C}"/>
    <dgm:cxn modelId="{9F2E5EDD-E3E4-45F7-937A-24FDB14700F0}" type="presOf" srcId="{50789F86-D3CE-4C0B-B830-60161BD38E85}" destId="{0B9D5D8D-AE9B-4E3C-8081-7E5A4C702F02}" srcOrd="0" destOrd="0" presId="urn:microsoft.com/office/officeart/2005/8/layout/radial6"/>
    <dgm:cxn modelId="{C90BE3DF-814A-42B1-8402-F2553D8817CF}" type="presOf" srcId="{F744D365-885A-419C-93C0-7C671B0E7F8E}" destId="{CA26422A-247E-48B7-B24D-1922D4929BAC}" srcOrd="0" destOrd="0" presId="urn:microsoft.com/office/officeart/2005/8/layout/radial6"/>
    <dgm:cxn modelId="{18D120E8-5826-42E7-A890-F4AFB63D3D78}" srcId="{AA38CBC9-AC6B-457D-9F63-4D1AB8E7793E}" destId="{7E2B8B4E-293F-43EE-AB7D-6598814ECB3C}" srcOrd="4" destOrd="0" parTransId="{C9A52CF1-B2E8-4848-8964-6633294F16CC}" sibTransId="{03860152-2A6F-476F-91FD-CBA9D7B26338}"/>
    <dgm:cxn modelId="{FBE6BCEA-0F85-486D-B532-D55CCA25A01D}" srcId="{AA38CBC9-AC6B-457D-9F63-4D1AB8E7793E}" destId="{20EB584B-A7B7-43D9-BF6A-2C9338C05B4D}" srcOrd="1" destOrd="0" parTransId="{6E0D28F6-A05C-413F-A991-03D9F094F998}" sibTransId="{B04B74A7-039D-46F2-A30E-0D07E04CAE1A}"/>
    <dgm:cxn modelId="{50E3B5F1-6595-4ED9-B849-AA5F6C21B078}" type="presOf" srcId="{AA38CBC9-AC6B-457D-9F63-4D1AB8E7793E}" destId="{D2BB9C9C-582A-4226-99A2-A6A4B7AD887A}" srcOrd="0" destOrd="0" presId="urn:microsoft.com/office/officeart/2005/8/layout/radial6"/>
    <dgm:cxn modelId="{C8C597F5-CA4E-466D-8884-AA249B52DF71}" type="presOf" srcId="{9CB1DBB1-E536-4462-90A4-D9EE8E7F5323}" destId="{12C3ADA8-95A1-457F-8E9F-8C9091C06066}" srcOrd="0" destOrd="0" presId="urn:microsoft.com/office/officeart/2005/8/layout/radial6"/>
    <dgm:cxn modelId="{967050FA-84C9-4F14-9075-40853680B585}" srcId="{AA38CBC9-AC6B-457D-9F63-4D1AB8E7793E}" destId="{8C51C2FC-D8BB-4F63-8F9C-5C46653884B6}" srcOrd="3" destOrd="0" parTransId="{B3E4C927-7E50-4AEA-9A23-0974B3BD1A92}" sibTransId="{598B3718-E3AC-4FE7-A079-651362C65FEE}"/>
    <dgm:cxn modelId="{F8374B3E-B514-46DF-94C4-AF94CDD1D72A}" type="presParOf" srcId="{B0C37B97-914B-49F2-84E5-94B39EF2352F}" destId="{D2BB9C9C-582A-4226-99A2-A6A4B7AD887A}" srcOrd="0" destOrd="0" presId="urn:microsoft.com/office/officeart/2005/8/layout/radial6"/>
    <dgm:cxn modelId="{B24EE426-834F-4DD6-9375-8641C6E734A6}" type="presParOf" srcId="{B0C37B97-914B-49F2-84E5-94B39EF2352F}" destId="{0B9D5D8D-AE9B-4E3C-8081-7E5A4C702F02}" srcOrd="1" destOrd="0" presId="urn:microsoft.com/office/officeart/2005/8/layout/radial6"/>
    <dgm:cxn modelId="{57EC5C98-3760-48A4-BD0C-E28EDE5F22FF}" type="presParOf" srcId="{B0C37B97-914B-49F2-84E5-94B39EF2352F}" destId="{E8755371-EE00-4D9C-9546-B5D2DEB3691D}" srcOrd="2" destOrd="0" presId="urn:microsoft.com/office/officeart/2005/8/layout/radial6"/>
    <dgm:cxn modelId="{DC6214C8-ADD9-43F5-A121-F80593085E69}" type="presParOf" srcId="{B0C37B97-914B-49F2-84E5-94B39EF2352F}" destId="{65DE7562-7D1C-4B0F-8927-12F8E6C5F5AF}" srcOrd="3" destOrd="0" presId="urn:microsoft.com/office/officeart/2005/8/layout/radial6"/>
    <dgm:cxn modelId="{F6BE7C54-9B84-4439-9F82-6D0300D28E0A}" type="presParOf" srcId="{B0C37B97-914B-49F2-84E5-94B39EF2352F}" destId="{29DFD080-5F1B-4B82-A3B2-DA9D6DF3694E}" srcOrd="4" destOrd="0" presId="urn:microsoft.com/office/officeart/2005/8/layout/radial6"/>
    <dgm:cxn modelId="{26DA9851-5888-41F8-96BD-77CE364289DB}" type="presParOf" srcId="{B0C37B97-914B-49F2-84E5-94B39EF2352F}" destId="{3C0BB87F-E2C7-4D7C-BF8F-45EA9A4A93F1}" srcOrd="5" destOrd="0" presId="urn:microsoft.com/office/officeart/2005/8/layout/radial6"/>
    <dgm:cxn modelId="{11A7C210-57D3-4E8B-A13F-D81817DA0568}" type="presParOf" srcId="{B0C37B97-914B-49F2-84E5-94B39EF2352F}" destId="{53B5DF5F-8B8B-41EF-8531-276CBECDCAB4}" srcOrd="6" destOrd="0" presId="urn:microsoft.com/office/officeart/2005/8/layout/radial6"/>
    <dgm:cxn modelId="{14D0D5C5-680A-49DC-9826-1D2BE8265958}" type="presParOf" srcId="{B0C37B97-914B-49F2-84E5-94B39EF2352F}" destId="{12C3ADA8-95A1-457F-8E9F-8C9091C06066}" srcOrd="7" destOrd="0" presId="urn:microsoft.com/office/officeart/2005/8/layout/radial6"/>
    <dgm:cxn modelId="{56FFF436-C985-47AA-BBBA-58E99AD34DA4}" type="presParOf" srcId="{B0C37B97-914B-49F2-84E5-94B39EF2352F}" destId="{7C82BCEE-6666-4CD8-B908-D2156B7CF8B0}" srcOrd="8" destOrd="0" presId="urn:microsoft.com/office/officeart/2005/8/layout/radial6"/>
    <dgm:cxn modelId="{88134731-3964-4C80-B286-DBAAA774678C}" type="presParOf" srcId="{B0C37B97-914B-49F2-84E5-94B39EF2352F}" destId="{CA26422A-247E-48B7-B24D-1922D4929BAC}" srcOrd="9" destOrd="0" presId="urn:microsoft.com/office/officeart/2005/8/layout/radial6"/>
    <dgm:cxn modelId="{754FD7A0-2091-42D0-9EFD-E5DA7FBC47A2}" type="presParOf" srcId="{B0C37B97-914B-49F2-84E5-94B39EF2352F}" destId="{5B3BEBF4-6F42-4EEC-8447-D2536BEB9483}" srcOrd="10" destOrd="0" presId="urn:microsoft.com/office/officeart/2005/8/layout/radial6"/>
    <dgm:cxn modelId="{048CB5F8-4257-49C7-ADD8-2BF62D4DB7D2}" type="presParOf" srcId="{B0C37B97-914B-49F2-84E5-94B39EF2352F}" destId="{56EF1BA4-0301-4513-8476-BB5931A31B3A}" srcOrd="11" destOrd="0" presId="urn:microsoft.com/office/officeart/2005/8/layout/radial6"/>
    <dgm:cxn modelId="{25891849-6628-4825-97A5-149F28563608}" type="presParOf" srcId="{B0C37B97-914B-49F2-84E5-94B39EF2352F}" destId="{653B21EF-C064-40C4-9974-A042FF762AF5}" srcOrd="12" destOrd="0" presId="urn:microsoft.com/office/officeart/2005/8/layout/radial6"/>
    <dgm:cxn modelId="{3ECFF003-35BC-40FA-A10D-1D02DA9C3796}" type="presParOf" srcId="{B0C37B97-914B-49F2-84E5-94B39EF2352F}" destId="{B3F8C3C3-65FB-486F-82C0-A8478B7022B9}" srcOrd="13" destOrd="0" presId="urn:microsoft.com/office/officeart/2005/8/layout/radial6"/>
    <dgm:cxn modelId="{78123318-19B9-426D-8D39-6D0354994D24}" type="presParOf" srcId="{B0C37B97-914B-49F2-84E5-94B39EF2352F}" destId="{655FDCB9-5F59-4F26-9EF0-749F42DEA7F0}" srcOrd="14" destOrd="0" presId="urn:microsoft.com/office/officeart/2005/8/layout/radial6"/>
    <dgm:cxn modelId="{AE0E568C-B8D7-44A2-831B-CC304D53E899}" type="presParOf" srcId="{B0C37B97-914B-49F2-84E5-94B39EF2352F}" destId="{FADEA337-AD34-4422-B53A-01423AF1AC8F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21EF-C064-40C4-9974-A042FF762AF5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6422A-247E-48B7-B24D-1922D4929BAC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44609" y="1459258"/>
          <a:ext cx="1563693" cy="1563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Referrals</a:t>
          </a:r>
        </a:p>
      </dsp:txBody>
      <dsp:txXfrm>
        <a:off x="1573607" y="1688256"/>
        <a:ext cx="1105697" cy="1105697"/>
      </dsp:txXfrm>
    </dsp:sp>
    <dsp:sp modelId="{0B9D5D8D-AE9B-4E3C-8081-7E5A4C702F02}">
      <dsp:nvSpPr>
        <dsp:cNvPr id="0" name=""/>
        <dsp:cNvSpPr/>
      </dsp:nvSpPr>
      <dsp:spPr>
        <a:xfrm>
          <a:off x="1579163" y="34606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Relational</a:t>
          </a:r>
        </a:p>
      </dsp:txBody>
      <dsp:txXfrm>
        <a:off x="1739461" y="194904"/>
        <a:ext cx="773989" cy="773989"/>
      </dsp:txXfrm>
    </dsp:sp>
    <dsp:sp modelId="{29DFD080-5F1B-4B82-A3B2-DA9D6DF3694E}">
      <dsp:nvSpPr>
        <dsp:cNvPr id="0" name=""/>
        <dsp:cNvSpPr/>
      </dsp:nvSpPr>
      <dsp:spPr>
        <a:xfrm>
          <a:off x="3157162" y="1181089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Understanding People</a:t>
          </a:r>
        </a:p>
      </dsp:txBody>
      <dsp:txXfrm>
        <a:off x="3317460" y="1341387"/>
        <a:ext cx="773989" cy="773989"/>
      </dsp:txXfrm>
    </dsp:sp>
    <dsp:sp modelId="{12C3ADA8-95A1-457F-8E9F-8C9091C06066}">
      <dsp:nvSpPr>
        <dsp:cNvPr id="0" name=""/>
        <dsp:cNvSpPr/>
      </dsp:nvSpPr>
      <dsp:spPr>
        <a:xfrm>
          <a:off x="2554420" y="3036138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Networking</a:t>
          </a:r>
        </a:p>
      </dsp:txBody>
      <dsp:txXfrm>
        <a:off x="2714718" y="3196436"/>
        <a:ext cx="773989" cy="773989"/>
      </dsp:txXfrm>
    </dsp:sp>
    <dsp:sp modelId="{5B3BEBF4-6F42-4EEC-8447-D2536BEB9483}">
      <dsp:nvSpPr>
        <dsp:cNvPr id="0" name=""/>
        <dsp:cNvSpPr/>
      </dsp:nvSpPr>
      <dsp:spPr>
        <a:xfrm>
          <a:off x="603907" y="3036138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Consistency</a:t>
          </a:r>
        </a:p>
      </dsp:txBody>
      <dsp:txXfrm>
        <a:off x="764205" y="3196436"/>
        <a:ext cx="773989" cy="773989"/>
      </dsp:txXfrm>
    </dsp:sp>
    <dsp:sp modelId="{B3F8C3C3-65FB-486F-82C0-A8478B7022B9}">
      <dsp:nvSpPr>
        <dsp:cNvPr id="0" name=""/>
        <dsp:cNvSpPr/>
      </dsp:nvSpPr>
      <dsp:spPr>
        <a:xfrm>
          <a:off x="1165" y="1181089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Creativity</a:t>
          </a:r>
        </a:p>
      </dsp:txBody>
      <dsp:txXfrm>
        <a:off x="161463" y="1341387"/>
        <a:ext cx="773989" cy="7739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21EF-C064-40C4-9974-A042FF762AF5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6422A-247E-48B7-B24D-1922D4929BAC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44609" y="1459258"/>
          <a:ext cx="1563693" cy="1563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Referrals</a:t>
          </a:r>
        </a:p>
      </dsp:txBody>
      <dsp:txXfrm>
        <a:off x="1573607" y="1688256"/>
        <a:ext cx="1105697" cy="1105697"/>
      </dsp:txXfrm>
    </dsp:sp>
    <dsp:sp modelId="{0B9D5D8D-AE9B-4E3C-8081-7E5A4C702F02}">
      <dsp:nvSpPr>
        <dsp:cNvPr id="0" name=""/>
        <dsp:cNvSpPr/>
      </dsp:nvSpPr>
      <dsp:spPr>
        <a:xfrm>
          <a:off x="1579163" y="34606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Relational</a:t>
          </a:r>
        </a:p>
      </dsp:txBody>
      <dsp:txXfrm>
        <a:off x="1739461" y="194904"/>
        <a:ext cx="773989" cy="773989"/>
      </dsp:txXfrm>
    </dsp:sp>
    <dsp:sp modelId="{29DFD080-5F1B-4B82-A3B2-DA9D6DF3694E}">
      <dsp:nvSpPr>
        <dsp:cNvPr id="0" name=""/>
        <dsp:cNvSpPr/>
      </dsp:nvSpPr>
      <dsp:spPr>
        <a:xfrm>
          <a:off x="3157162" y="1181089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bg1"/>
              </a:solidFill>
            </a:rPr>
            <a:t>Understanding People</a:t>
          </a:r>
        </a:p>
      </dsp:txBody>
      <dsp:txXfrm>
        <a:off x="3317460" y="1341387"/>
        <a:ext cx="773989" cy="773989"/>
      </dsp:txXfrm>
    </dsp:sp>
    <dsp:sp modelId="{12C3ADA8-95A1-457F-8E9F-8C9091C06066}">
      <dsp:nvSpPr>
        <dsp:cNvPr id="0" name=""/>
        <dsp:cNvSpPr/>
      </dsp:nvSpPr>
      <dsp:spPr>
        <a:xfrm>
          <a:off x="2554420" y="3036138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Networking</a:t>
          </a:r>
        </a:p>
      </dsp:txBody>
      <dsp:txXfrm>
        <a:off x="2714718" y="3196436"/>
        <a:ext cx="773989" cy="773989"/>
      </dsp:txXfrm>
    </dsp:sp>
    <dsp:sp modelId="{5B3BEBF4-6F42-4EEC-8447-D2536BEB9483}">
      <dsp:nvSpPr>
        <dsp:cNvPr id="0" name=""/>
        <dsp:cNvSpPr/>
      </dsp:nvSpPr>
      <dsp:spPr>
        <a:xfrm>
          <a:off x="603907" y="3036138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Consistency</a:t>
          </a:r>
        </a:p>
      </dsp:txBody>
      <dsp:txXfrm>
        <a:off x="764205" y="3196436"/>
        <a:ext cx="773989" cy="773989"/>
      </dsp:txXfrm>
    </dsp:sp>
    <dsp:sp modelId="{B3F8C3C3-65FB-486F-82C0-A8478B7022B9}">
      <dsp:nvSpPr>
        <dsp:cNvPr id="0" name=""/>
        <dsp:cNvSpPr/>
      </dsp:nvSpPr>
      <dsp:spPr>
        <a:xfrm>
          <a:off x="1165" y="1181089"/>
          <a:ext cx="1094585" cy="109458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Creativity</a:t>
          </a:r>
        </a:p>
      </dsp:txBody>
      <dsp:txXfrm>
        <a:off x="161463" y="1341387"/>
        <a:ext cx="773989" cy="7739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21EF-C064-40C4-9974-A042FF762AF5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6422A-247E-48B7-B24D-1922D4929BAC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44609" y="1459258"/>
          <a:ext cx="1563693" cy="15636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/>
            <a:t>Referrals</a:t>
          </a:r>
        </a:p>
      </dsp:txBody>
      <dsp:txXfrm>
        <a:off x="1573607" y="1688256"/>
        <a:ext cx="1105697" cy="1105697"/>
      </dsp:txXfrm>
    </dsp:sp>
    <dsp:sp modelId="{0B9D5D8D-AE9B-4E3C-8081-7E5A4C702F02}">
      <dsp:nvSpPr>
        <dsp:cNvPr id="0" name=""/>
        <dsp:cNvSpPr/>
      </dsp:nvSpPr>
      <dsp:spPr>
        <a:xfrm>
          <a:off x="1579163" y="34606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Relational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739461" y="194904"/>
        <a:ext cx="773989" cy="773989"/>
      </dsp:txXfrm>
    </dsp:sp>
    <dsp:sp modelId="{29DFD080-5F1B-4B82-A3B2-DA9D6DF3694E}">
      <dsp:nvSpPr>
        <dsp:cNvPr id="0" name=""/>
        <dsp:cNvSpPr/>
      </dsp:nvSpPr>
      <dsp:spPr>
        <a:xfrm>
          <a:off x="3157162" y="1181089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prstClr val="white"/>
              </a:solidFill>
              <a:latin typeface="Franklin Gothic Medium"/>
              <a:ea typeface="+mn-ea"/>
              <a:cs typeface="+mn-cs"/>
            </a:rPr>
            <a:t>Understanding</a:t>
          </a:r>
          <a:r>
            <a:rPr lang="en-US" sz="5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bg1"/>
              </a:solidFill>
            </a:rPr>
            <a:t>People</a:t>
          </a:r>
        </a:p>
      </dsp:txBody>
      <dsp:txXfrm>
        <a:off x="3317460" y="1341387"/>
        <a:ext cx="773989" cy="773989"/>
      </dsp:txXfrm>
    </dsp:sp>
    <dsp:sp modelId="{12C3ADA8-95A1-457F-8E9F-8C9091C06066}">
      <dsp:nvSpPr>
        <dsp:cNvPr id="0" name=""/>
        <dsp:cNvSpPr/>
      </dsp:nvSpPr>
      <dsp:spPr>
        <a:xfrm>
          <a:off x="2554420" y="3036138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Networking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714718" y="3196436"/>
        <a:ext cx="773989" cy="773989"/>
      </dsp:txXfrm>
    </dsp:sp>
    <dsp:sp modelId="{5B3BEBF4-6F42-4EEC-8447-D2536BEB9483}">
      <dsp:nvSpPr>
        <dsp:cNvPr id="0" name=""/>
        <dsp:cNvSpPr/>
      </dsp:nvSpPr>
      <dsp:spPr>
        <a:xfrm>
          <a:off x="603907" y="3036138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Consistency</a:t>
          </a:r>
          <a:endParaRPr lang="en-US" sz="1050" kern="1200" dirty="0">
            <a:solidFill>
              <a:schemeClr val="bg1"/>
            </a:solidFill>
          </a:endParaRPr>
        </a:p>
      </dsp:txBody>
      <dsp:txXfrm>
        <a:off x="764205" y="3196436"/>
        <a:ext cx="773989" cy="773989"/>
      </dsp:txXfrm>
    </dsp:sp>
    <dsp:sp modelId="{B3F8C3C3-65FB-486F-82C0-A8478B7022B9}">
      <dsp:nvSpPr>
        <dsp:cNvPr id="0" name=""/>
        <dsp:cNvSpPr/>
      </dsp:nvSpPr>
      <dsp:spPr>
        <a:xfrm>
          <a:off x="1165" y="1181089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Creativity</a:t>
          </a:r>
        </a:p>
      </dsp:txBody>
      <dsp:txXfrm>
        <a:off x="161463" y="1341387"/>
        <a:ext cx="773989" cy="7739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DEA337-AD34-4422-B53A-01423AF1AC8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B21EF-C064-40C4-9974-A042FF762AF5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26422A-247E-48B7-B24D-1922D4929BAC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B5DF5F-8B8B-41EF-8531-276CBECDCAB4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DE7562-7D1C-4B0F-8927-12F8E6C5F5AF}">
      <dsp:nvSpPr>
        <dsp:cNvPr id="0" name=""/>
        <dsp:cNvSpPr/>
      </dsp:nvSpPr>
      <dsp:spPr>
        <a:xfrm>
          <a:off x="427845" y="542494"/>
          <a:ext cx="3397221" cy="3397221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B9C9C-582A-4226-99A2-A6A4B7AD887A}">
      <dsp:nvSpPr>
        <dsp:cNvPr id="0" name=""/>
        <dsp:cNvSpPr/>
      </dsp:nvSpPr>
      <dsp:spPr>
        <a:xfrm>
          <a:off x="1344609" y="1459258"/>
          <a:ext cx="1563693" cy="1563693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innerShdw blurRad="114300">
            <a:prstClr val="black"/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rPr>
            <a:t>Referrals</a:t>
          </a:r>
        </a:p>
      </dsp:txBody>
      <dsp:txXfrm>
        <a:off x="1573607" y="1688256"/>
        <a:ext cx="1105697" cy="1105697"/>
      </dsp:txXfrm>
    </dsp:sp>
    <dsp:sp modelId="{0B9D5D8D-AE9B-4E3C-8081-7E5A4C702F02}">
      <dsp:nvSpPr>
        <dsp:cNvPr id="0" name=""/>
        <dsp:cNvSpPr/>
      </dsp:nvSpPr>
      <dsp:spPr>
        <a:xfrm>
          <a:off x="1579163" y="34606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Relational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1739461" y="194904"/>
        <a:ext cx="773989" cy="773989"/>
      </dsp:txXfrm>
    </dsp:sp>
    <dsp:sp modelId="{29DFD080-5F1B-4B82-A3B2-DA9D6DF3694E}">
      <dsp:nvSpPr>
        <dsp:cNvPr id="0" name=""/>
        <dsp:cNvSpPr/>
      </dsp:nvSpPr>
      <dsp:spPr>
        <a:xfrm>
          <a:off x="3157162" y="1181089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prstClr val="white"/>
              </a:solidFill>
              <a:latin typeface="Franklin Gothic Medium"/>
              <a:ea typeface="+mn-ea"/>
              <a:cs typeface="+mn-cs"/>
            </a:rPr>
            <a:t>Understanding</a:t>
          </a:r>
          <a:r>
            <a:rPr lang="en-US" sz="500" kern="1200" dirty="0">
              <a:solidFill>
                <a:schemeClr val="bg1"/>
              </a:solidFill>
            </a:rPr>
            <a:t> </a:t>
          </a:r>
          <a:r>
            <a:rPr lang="en-US" sz="900" kern="1200" dirty="0">
              <a:solidFill>
                <a:schemeClr val="bg1"/>
              </a:solidFill>
            </a:rPr>
            <a:t>People</a:t>
          </a:r>
        </a:p>
      </dsp:txBody>
      <dsp:txXfrm>
        <a:off x="3317460" y="1341387"/>
        <a:ext cx="773989" cy="773989"/>
      </dsp:txXfrm>
    </dsp:sp>
    <dsp:sp modelId="{12C3ADA8-95A1-457F-8E9F-8C9091C06066}">
      <dsp:nvSpPr>
        <dsp:cNvPr id="0" name=""/>
        <dsp:cNvSpPr/>
      </dsp:nvSpPr>
      <dsp:spPr>
        <a:xfrm>
          <a:off x="2554420" y="3036138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bg1"/>
              </a:solidFill>
            </a:rPr>
            <a:t>Networking</a:t>
          </a:r>
          <a:endParaRPr lang="en-US" sz="1100" kern="1200" dirty="0">
            <a:solidFill>
              <a:schemeClr val="bg1"/>
            </a:solidFill>
          </a:endParaRPr>
        </a:p>
      </dsp:txBody>
      <dsp:txXfrm>
        <a:off x="2714718" y="3196436"/>
        <a:ext cx="773989" cy="773989"/>
      </dsp:txXfrm>
    </dsp:sp>
    <dsp:sp modelId="{5B3BEBF4-6F42-4EEC-8447-D2536BEB9483}">
      <dsp:nvSpPr>
        <dsp:cNvPr id="0" name=""/>
        <dsp:cNvSpPr/>
      </dsp:nvSpPr>
      <dsp:spPr>
        <a:xfrm>
          <a:off x="603907" y="3036138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>
              <a:solidFill>
                <a:schemeClr val="bg1"/>
              </a:solidFill>
            </a:rPr>
            <a:t>Consistency</a:t>
          </a:r>
          <a:endParaRPr lang="en-US" sz="1050" kern="1200" dirty="0">
            <a:solidFill>
              <a:schemeClr val="bg1"/>
            </a:solidFill>
          </a:endParaRPr>
        </a:p>
      </dsp:txBody>
      <dsp:txXfrm>
        <a:off x="764205" y="3196436"/>
        <a:ext cx="773989" cy="773989"/>
      </dsp:txXfrm>
    </dsp:sp>
    <dsp:sp modelId="{B3F8C3C3-65FB-486F-82C0-A8478B7022B9}">
      <dsp:nvSpPr>
        <dsp:cNvPr id="0" name=""/>
        <dsp:cNvSpPr/>
      </dsp:nvSpPr>
      <dsp:spPr>
        <a:xfrm>
          <a:off x="1165" y="1181089"/>
          <a:ext cx="1094585" cy="1094585"/>
        </a:xfrm>
        <a:prstGeom prst="ellipse">
          <a:avLst/>
        </a:prstGeom>
        <a:solidFill>
          <a:srgbClr val="00B0F0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bg1"/>
              </a:solidFill>
            </a:rPr>
            <a:t>Creativity</a:t>
          </a:r>
        </a:p>
      </dsp:txBody>
      <dsp:txXfrm>
        <a:off x="161463" y="1341387"/>
        <a:ext cx="773989" cy="7739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CE221E-83ED-4F6C-BA5F-3F9E6FDB6953}" type="datetimeFigureOut">
              <a:rPr lang="en-US"/>
              <a:t>10/24/2020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CBEF8-5CDE-472B-839B-B8BB0C881006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53E5F-CE67-483C-A264-F17AC70E9CA2}" type="datetimeFigureOut">
              <a:rPr lang="en-US"/>
              <a:t>10/24/2020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98AFB-CB0D-4DFE-87B9-B4B0D0DE73CD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4" y="533400"/>
            <a:ext cx="5029200" cy="25146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2" y="3403600"/>
            <a:ext cx="5029201" cy="1397000"/>
          </a:xfrm>
        </p:spPr>
        <p:txBody>
          <a:bodyPr>
            <a:normAutofit/>
          </a:bodyPr>
          <a:lstStyle>
            <a:lvl1pPr marL="0" indent="0" algn="l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64752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8093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61412" y="533400"/>
            <a:ext cx="2362201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5213" y="533400"/>
            <a:ext cx="7467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824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2915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4" y="533400"/>
            <a:ext cx="8686800" cy="2286000"/>
          </a:xfrm>
        </p:spPr>
        <p:txBody>
          <a:bodyPr anchor="b">
            <a:normAutofit/>
          </a:bodyPr>
          <a:lstStyle>
            <a:lvl1pPr algn="l">
              <a:defRPr sz="5400" b="1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4" y="3124200"/>
            <a:ext cx="8686800" cy="13716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0133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5212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4598" y="1828800"/>
            <a:ext cx="4251960" cy="4191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1370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521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00053" y="1828799"/>
            <a:ext cx="4251960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0053" y="2590800"/>
            <a:ext cx="4251960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0078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0715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153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rm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65813" y="533400"/>
            <a:ext cx="5867400" cy="5486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FA9E5-6744-4841-888F-9E7CC0C2B7EC}" type="datetimeFigureOut">
              <a:rPr lang="en-US"/>
              <a:t>10/24/2020</a:t>
            </a:fld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E4A8-A6E5-453E-B946-FB774B73F48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0171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3" y="533400"/>
            <a:ext cx="4114800" cy="1524000"/>
          </a:xfrm>
        </p:spPr>
        <p:txBody>
          <a:bodyPr anchor="b">
            <a:noAutofit/>
          </a:bodyPr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5865812" y="533400"/>
            <a:ext cx="5780173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5213" y="2209800"/>
            <a:ext cx="4114800" cy="38100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960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5212" y="533400"/>
            <a:ext cx="8686801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5212" y="1828800"/>
            <a:ext cx="8686801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5213" y="6155267"/>
            <a:ext cx="565308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2612" y="6155267"/>
            <a:ext cx="13716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0FA9E5-6744-4841-888F-9E7CC0C2B7EC}" type="datetimeFigureOut">
              <a:rPr lang="en-US" smtClean="0"/>
              <a:pPr/>
              <a:t>10/24/2020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2812" y="6155267"/>
            <a:ext cx="1219201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EAE4A8-A6E5-453E-B946-FB774B73F4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54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36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77724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6012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097280" indent="-137160" algn="l" defTabSz="914400" rtl="0" eaLnBrk="1" latinLnBrk="0" hangingPunct="1">
        <a:lnSpc>
          <a:spcPct val="90000"/>
        </a:lnSpc>
        <a:spcBef>
          <a:spcPts val="60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23444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37160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50876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645920" indent="-13716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911156"/>
            <a:ext cx="8762998" cy="2514601"/>
          </a:xfrm>
        </p:spPr>
        <p:txBody>
          <a:bodyPr/>
          <a:lstStyle/>
          <a:p>
            <a:r>
              <a:rPr lang="en-US" dirty="0"/>
              <a:t>Take Business Development to the Next Level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433" y="3733800"/>
            <a:ext cx="5029201" cy="1397000"/>
          </a:xfrm>
        </p:spPr>
        <p:txBody>
          <a:bodyPr/>
          <a:lstStyle/>
          <a:p>
            <a:r>
              <a:rPr lang="en-US" dirty="0"/>
              <a:t>It Is All About the Relationships!</a:t>
            </a:r>
          </a:p>
        </p:txBody>
      </p:sp>
    </p:spTree>
    <p:extLst>
      <p:ext uri="{BB962C8B-B14F-4D97-AF65-F5344CB8AC3E}">
        <p14:creationId xmlns:p14="http://schemas.microsoft.com/office/powerpoint/2010/main" val="149325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9296399" cy="685800"/>
          </a:xfrm>
        </p:spPr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0F7E390-4C7B-450D-A63B-984A7EBE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1412" y="1371600"/>
            <a:ext cx="10210800" cy="5181600"/>
          </a:xfrm>
        </p:spPr>
        <p:txBody>
          <a:bodyPr>
            <a:normAutofit/>
          </a:bodyPr>
          <a:lstStyle/>
          <a:p>
            <a:r>
              <a:rPr lang="en-US" sz="2800" b="1" dirty="0"/>
              <a:t>Networking</a:t>
            </a:r>
            <a:r>
              <a:rPr lang="en-US" dirty="0"/>
              <a:t> -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Being a good listener is the #1 thing people want in networking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 good questions while you are networking –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The acronym – FORM is very helpful -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Family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Organization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Recreation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/>
              <a:t>Motivation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Write down important information about the conversation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200" dirty="0"/>
          </a:p>
          <a:p>
            <a:pPr lvl="1" algn="ctr"/>
            <a:r>
              <a:rPr lang="en-US" sz="2200" dirty="0"/>
              <a:t>Many questions can come out of using the FORM acronym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algn="ctr"/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04456AE-7F28-4F81-AF36-F040D534E659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3287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806" y="1447799"/>
            <a:ext cx="9811205" cy="5105398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/>
              <a:t>Networking – “Elevator Speech”</a:t>
            </a:r>
            <a:endParaRPr lang="en-US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Specific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Help people understand your business better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900" dirty="0"/>
              <a:t>Better opportunity for referrals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600" dirty="0"/>
          </a:p>
          <a:p>
            <a:r>
              <a:rPr lang="en-US" sz="2200" dirty="0"/>
              <a:t>If you hear someone say – (These are good referrals for me)</a:t>
            </a:r>
          </a:p>
          <a:p>
            <a:pPr marL="742950" lvl="1" indent="-285750">
              <a:buFontTx/>
              <a:buChar char="-"/>
            </a:pPr>
            <a:r>
              <a:rPr lang="en-US" sz="2200" dirty="0"/>
              <a:t>“I can’t” continue helping my parents because I am so tired</a:t>
            </a:r>
          </a:p>
          <a:p>
            <a:pPr marL="742950" lvl="1" indent="-285750">
              <a:buFontTx/>
              <a:buChar char="-"/>
            </a:pPr>
            <a:r>
              <a:rPr lang="en-US" sz="2200" dirty="0"/>
              <a:t>“I want” help with my parents</a:t>
            </a:r>
          </a:p>
          <a:p>
            <a:pPr marL="742950" lvl="1" indent="-285750">
              <a:buFontTx/>
              <a:buChar char="-"/>
            </a:pPr>
            <a:r>
              <a:rPr lang="en-US" sz="2200" dirty="0"/>
              <a:t>“I need” to call places where my parents can go</a:t>
            </a:r>
          </a:p>
          <a:p>
            <a:pPr marL="742950" lvl="1" indent="-285750">
              <a:buFontTx/>
              <a:buChar char="-"/>
            </a:pPr>
            <a:r>
              <a:rPr lang="en-US" sz="2200" dirty="0"/>
              <a:t>“I don’t” know where to go to get help for my parents</a:t>
            </a:r>
          </a:p>
          <a:p>
            <a:pPr marL="742950" lvl="1" indent="-285750">
              <a:buFontTx/>
              <a:buChar char="-"/>
            </a:pPr>
            <a:endParaRPr lang="en-US" sz="1900" dirty="0"/>
          </a:p>
          <a:p>
            <a:r>
              <a:rPr lang="en-US" sz="2500" dirty="0"/>
              <a:t>I will also suggest a good referral to me is -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know a nurse/case manager/social worker/doctor who works at Gwinnett Medical or NGHS </a:t>
            </a:r>
          </a:p>
          <a:p>
            <a:pPr marL="285750" indent="-285750">
              <a:buFontTx/>
              <a:buChar char="-"/>
            </a:pPr>
            <a:endParaRPr lang="en-US" sz="20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36B8E2-5043-41CA-A525-1B9E701E0783}"/>
              </a:ext>
            </a:extLst>
          </p:cNvPr>
          <p:cNvSpPr txBox="1">
            <a:spLocks/>
          </p:cNvSpPr>
          <p:nvPr/>
        </p:nvSpPr>
        <p:spPr>
          <a:xfrm>
            <a:off x="1052738" y="457200"/>
            <a:ext cx="9296399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Credibility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70C1A4-E8F2-4E14-8758-BC2395B4B50C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55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760412" y="1447800"/>
            <a:ext cx="11201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Networking – </a:t>
            </a:r>
          </a:p>
          <a:p>
            <a:pPr marL="742950" lvl="1" indent="-285750">
              <a:buFontTx/>
              <a:buChar char="-"/>
            </a:pPr>
            <a:r>
              <a:rPr lang="en-US" sz="2800" dirty="0"/>
              <a:t>Networking is about taking off your bib and putting on your apron </a:t>
            </a:r>
          </a:p>
          <a:p>
            <a:pPr marL="1200150" lvl="2" indent="-285750">
              <a:lnSpc>
                <a:spcPct val="200000"/>
              </a:lnSpc>
              <a:buFontTx/>
              <a:buChar char="-"/>
            </a:pPr>
            <a:r>
              <a:rPr lang="en-US" sz="2800" dirty="0"/>
              <a:t>What you can give and not what you can get</a:t>
            </a:r>
          </a:p>
          <a:p>
            <a:pPr marL="1200150" lvl="2" indent="-285750">
              <a:lnSpc>
                <a:spcPct val="200000"/>
              </a:lnSpc>
              <a:buFontTx/>
              <a:buChar char="-"/>
            </a:pPr>
            <a:r>
              <a:rPr lang="en-US" sz="2800" dirty="0"/>
              <a:t>How can I help others – Not about you</a:t>
            </a:r>
          </a:p>
          <a:p>
            <a:pPr marL="1200150" lvl="2" indent="-285750">
              <a:lnSpc>
                <a:spcPct val="200000"/>
              </a:lnSpc>
              <a:buFontTx/>
              <a:buChar char="-"/>
            </a:pPr>
            <a:r>
              <a:rPr lang="en-US" sz="2800" dirty="0"/>
              <a:t>Helping others succeed so they will help you succeed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36B8E2-5043-41CA-A525-1B9E701E0783}"/>
              </a:ext>
            </a:extLst>
          </p:cNvPr>
          <p:cNvSpPr txBox="1">
            <a:spLocks/>
          </p:cNvSpPr>
          <p:nvPr/>
        </p:nvSpPr>
        <p:spPr>
          <a:xfrm>
            <a:off x="1052738" y="457200"/>
            <a:ext cx="9296399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Credibility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70C1A4-E8F2-4E14-8758-BC2395B4B50C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1065212" y="1295400"/>
            <a:ext cx="11201400" cy="5181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Consistency - 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Showing up for meetings regularly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Rotary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Chamber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Board meetings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Community Events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 Open houses – new doctor’s offices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Visiting doctor’s offices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Getting involved 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Community projects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Ambassador</a:t>
            </a:r>
          </a:p>
          <a:p>
            <a:pPr marL="1200150" lvl="2" indent="-285750">
              <a:buFontTx/>
              <a:buChar char="-"/>
            </a:pPr>
            <a:r>
              <a:rPr lang="en-US" sz="1800" dirty="0"/>
              <a:t>How can you help the doctor’s office </a:t>
            </a:r>
          </a:p>
          <a:p>
            <a:pPr marL="1657350" lvl="3" indent="-285750">
              <a:buFontTx/>
              <a:buChar char="-"/>
            </a:pPr>
            <a:r>
              <a:rPr lang="en-US" sz="1700" dirty="0"/>
              <a:t>Birthdays’</a:t>
            </a:r>
          </a:p>
          <a:p>
            <a:pPr marL="1657350" lvl="3" indent="-285750">
              <a:buFontTx/>
              <a:buChar char="-"/>
            </a:pPr>
            <a:r>
              <a:rPr lang="en-US" sz="1700" dirty="0"/>
              <a:t>Coffee Truck</a:t>
            </a:r>
          </a:p>
          <a:p>
            <a:pPr marL="1657350" lvl="3" indent="-285750">
              <a:buFontTx/>
              <a:buChar char="-"/>
            </a:pPr>
            <a:r>
              <a:rPr lang="en-US" sz="1700" dirty="0"/>
              <a:t>Ice cream Truck</a:t>
            </a:r>
          </a:p>
          <a:p>
            <a:pPr marL="1200150" lvl="2" indent="-285750">
              <a:buFontTx/>
              <a:buChar char="-"/>
            </a:pPr>
            <a:endParaRPr lang="en-US" sz="1800" dirty="0"/>
          </a:p>
          <a:p>
            <a:pPr marL="1200150" lvl="2" indent="-285750">
              <a:buFontTx/>
              <a:buChar char="-"/>
            </a:pPr>
            <a:endParaRPr lang="en-US" sz="1800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736B8E2-5043-41CA-A525-1B9E701E0783}"/>
              </a:ext>
            </a:extLst>
          </p:cNvPr>
          <p:cNvSpPr txBox="1">
            <a:spLocks/>
          </p:cNvSpPr>
          <p:nvPr/>
        </p:nvSpPr>
        <p:spPr>
          <a:xfrm>
            <a:off x="1052738" y="457200"/>
            <a:ext cx="9296399" cy="685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600" b="1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Credibility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770C1A4-E8F2-4E14-8758-BC2395B4B50C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340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9296399" cy="685800"/>
          </a:xfrm>
        </p:spPr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E0F7E390-4C7B-450D-A63B-984A7EBE8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17612" y="1295400"/>
            <a:ext cx="10210800" cy="5410200"/>
          </a:xfrm>
        </p:spPr>
        <p:txBody>
          <a:bodyPr>
            <a:normAutofit lnSpcReduction="10000"/>
          </a:bodyPr>
          <a:lstStyle/>
          <a:p>
            <a:r>
              <a:rPr lang="en-US" sz="3000" b="1" dirty="0"/>
              <a:t>Creativity</a:t>
            </a:r>
            <a:r>
              <a:rPr lang="en-US" dirty="0"/>
              <a:t> -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How can you help the people you are trying to network 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How can you build partnerships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/>
              <a:t>How can you add value to the person you want to connect with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7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300" dirty="0"/>
              <a:t>Examples of what I have done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 am the Liaison for our residents who go to the hospital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I work with the family’s and case managers and connect with our RCD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I contact their family physician and let them know what happened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We have a partnership with NGHS –Braselton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We have access to their system so we can see what is going on when our residents are admitted to the hospital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We have a partnership with NGPG – Hamilton Mill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500" dirty="0"/>
              <a:t>A NP comes into our community and see our residents – The NP goes back to the office and shares the experience with the staff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700" dirty="0"/>
              <a:t>I like to gather the paperwork for family who have loved ones moving into our community</a:t>
            </a:r>
          </a:p>
          <a:p>
            <a:pPr lvl="2"/>
            <a:r>
              <a:rPr lang="en-US" sz="1500" dirty="0"/>
              <a:t>This gives me an opportunity to visit on a regular basis and share how their patient is doing in our community. </a:t>
            </a:r>
          </a:p>
          <a:p>
            <a:pPr lvl="1"/>
            <a:endParaRPr lang="en-US" sz="1700" dirty="0"/>
          </a:p>
          <a:p>
            <a:pPr lvl="1"/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05E4378-5151-4482-80CB-CBE130432219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010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2" y="304800"/>
            <a:ext cx="8686801" cy="1066800"/>
          </a:xfrm>
        </p:spPr>
        <p:txBody>
          <a:bodyPr/>
          <a:lstStyle/>
          <a:p>
            <a:r>
              <a:rPr lang="en-US" dirty="0"/>
              <a:t>Relationship Building is a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Visibility</a:t>
            </a:r>
          </a:p>
          <a:p>
            <a:r>
              <a:rPr lang="en-US" sz="3600" dirty="0"/>
              <a:t>Credibility</a:t>
            </a:r>
          </a:p>
          <a:p>
            <a:r>
              <a:rPr lang="en-US" sz="3600" dirty="0"/>
              <a:t>Profitability</a:t>
            </a:r>
          </a:p>
        </p:txBody>
      </p:sp>
      <p:graphicFrame>
        <p:nvGraphicFramePr>
          <p:cNvPr id="8" name="Content Placeholder 7" descr="Radial cycle shows the relationship between 4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45785008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6121C-67B8-4672-BA76-E3737AC20E72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001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2" y="304800"/>
            <a:ext cx="8686801" cy="1066800"/>
          </a:xfrm>
        </p:spPr>
        <p:txBody>
          <a:bodyPr/>
          <a:lstStyle/>
          <a:p>
            <a:r>
              <a:rPr lang="en-US" dirty="0"/>
              <a:t>Profitability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65212" y="1528341"/>
            <a:ext cx="4191000" cy="6858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600" dirty="0"/>
              <a:t>Referrals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6121C-67B8-4672-BA76-E3737AC20E72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A21F8738-3B45-482B-9818-0ACB2FA8493C}"/>
              </a:ext>
            </a:extLst>
          </p:cNvPr>
          <p:cNvSpPr txBox="1"/>
          <p:nvPr/>
        </p:nvSpPr>
        <p:spPr>
          <a:xfrm>
            <a:off x="1217612" y="2325469"/>
            <a:ext cx="10058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1 out of 6 referred prospects will likely buy from you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Referred clients stay with you 4 times longer on average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Referred clients are 2 ½  times more likely to refer to you.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AE1E52D-DB45-4440-A345-DC4664C01CBC}"/>
              </a:ext>
            </a:extLst>
          </p:cNvPr>
          <p:cNvSpPr txBox="1"/>
          <p:nvPr/>
        </p:nvSpPr>
        <p:spPr>
          <a:xfrm>
            <a:off x="684212" y="5110608"/>
            <a:ext cx="1005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Relationships are more important then ever and you will build a pipeline of referrals if you care about other first.  </a:t>
            </a:r>
          </a:p>
        </p:txBody>
      </p:sp>
    </p:spTree>
    <p:extLst>
      <p:ext uri="{BB962C8B-B14F-4D97-AF65-F5344CB8AC3E}">
        <p14:creationId xmlns:p14="http://schemas.microsoft.com/office/powerpoint/2010/main" val="342793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2" y="304800"/>
            <a:ext cx="8686801" cy="1066800"/>
          </a:xfrm>
        </p:spPr>
        <p:txBody>
          <a:bodyPr/>
          <a:lstStyle/>
          <a:p>
            <a:r>
              <a:rPr lang="en-US" dirty="0"/>
              <a:t>Relationship Building is a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Visibility</a:t>
            </a:r>
          </a:p>
          <a:p>
            <a:r>
              <a:rPr lang="en-US" sz="3600" dirty="0"/>
              <a:t>Credibility</a:t>
            </a:r>
          </a:p>
          <a:p>
            <a:r>
              <a:rPr lang="en-US" sz="3600" dirty="0"/>
              <a:t>Profitability</a:t>
            </a:r>
          </a:p>
        </p:txBody>
      </p:sp>
      <p:graphicFrame>
        <p:nvGraphicFramePr>
          <p:cNvPr id="8" name="Content Placeholder 7" descr="Radial cycle shows the relationship between 4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2290325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6121C-67B8-4672-BA76-E3737AC20E72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5158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F5580-E721-4760-8FD3-6EF618B9D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812" y="1447800"/>
            <a:ext cx="8686800" cy="274320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Best Practices</a:t>
            </a:r>
            <a:br>
              <a:rPr lang="en-US" sz="7200" dirty="0"/>
            </a:br>
            <a:r>
              <a:rPr lang="en-US" sz="7200" dirty="0"/>
              <a:t>&amp; </a:t>
            </a:r>
            <a:br>
              <a:rPr lang="en-US" sz="7200" dirty="0"/>
            </a:br>
            <a:r>
              <a:rPr lang="en-US" sz="7200" dirty="0"/>
              <a:t>Questions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17DCE1-A03D-4CC8-99BB-78109E2E9421}"/>
              </a:ext>
            </a:extLst>
          </p:cNvPr>
          <p:cNvSpPr txBox="1"/>
          <p:nvPr/>
        </p:nvSpPr>
        <p:spPr>
          <a:xfrm>
            <a:off x="3046412" y="4724400"/>
            <a:ext cx="533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Anita Deraney</a:t>
            </a:r>
          </a:p>
          <a:p>
            <a:pPr algn="ctr"/>
            <a:r>
              <a:rPr lang="en-US" dirty="0"/>
              <a:t>678-524-6390</a:t>
            </a:r>
          </a:p>
          <a:p>
            <a:pPr algn="ctr"/>
            <a:r>
              <a:rPr lang="en-US"/>
              <a:t>aderaney@arborcompany.</a:t>
            </a:r>
            <a:r>
              <a:rPr lang="en-US" dirty="0"/>
              <a:t>com</a:t>
            </a:r>
          </a:p>
        </p:txBody>
      </p:sp>
    </p:spTree>
    <p:extLst>
      <p:ext uri="{BB962C8B-B14F-4D97-AF65-F5344CB8AC3E}">
        <p14:creationId xmlns:p14="http://schemas.microsoft.com/office/powerpoint/2010/main" val="2263444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Business Development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Relational</a:t>
            </a:r>
          </a:p>
          <a:p>
            <a:r>
              <a:rPr lang="en-US" sz="2800" dirty="0"/>
              <a:t>Understanding People</a:t>
            </a:r>
          </a:p>
          <a:p>
            <a:r>
              <a:rPr lang="en-US" sz="2800" dirty="0"/>
              <a:t>Networking</a:t>
            </a:r>
          </a:p>
          <a:p>
            <a:r>
              <a:rPr lang="en-US" sz="2800" dirty="0"/>
              <a:t>Consistency</a:t>
            </a:r>
          </a:p>
          <a:p>
            <a:r>
              <a:rPr lang="en-US" sz="2800" dirty="0"/>
              <a:t>Creativity</a:t>
            </a:r>
          </a:p>
          <a:p>
            <a:r>
              <a:rPr lang="en-US" sz="2800" dirty="0"/>
              <a:t>Referrals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DCAA14E-4CC4-43BA-B1AC-A6BB83756376}"/>
              </a:ext>
            </a:extLst>
          </p:cNvPr>
          <p:cNvCxnSpPr>
            <a:cxnSpLocks/>
          </p:cNvCxnSpPr>
          <p:nvPr/>
        </p:nvCxnSpPr>
        <p:spPr>
          <a:xfrm>
            <a:off x="1065212" y="16002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7231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1" y="228600"/>
            <a:ext cx="8686801" cy="1066800"/>
          </a:xfrm>
        </p:spPr>
        <p:txBody>
          <a:bodyPr/>
          <a:lstStyle/>
          <a:p>
            <a:r>
              <a:rPr lang="en-US" dirty="0"/>
              <a:t>The VCP Process</a:t>
            </a:r>
          </a:p>
        </p:txBody>
      </p:sp>
      <p:sp>
        <p:nvSpPr>
          <p:cNvPr id="11" name="Flowchart: Merge 10">
            <a:extLst>
              <a:ext uri="{FF2B5EF4-FFF2-40B4-BE49-F238E27FC236}">
                <a16:creationId xmlns:a16="http://schemas.microsoft.com/office/drawing/2014/main" id="{82CC47C4-2954-4E10-9E91-1ADC17DCE340}"/>
              </a:ext>
            </a:extLst>
          </p:cNvPr>
          <p:cNvSpPr/>
          <p:nvPr/>
        </p:nvSpPr>
        <p:spPr>
          <a:xfrm>
            <a:off x="3198812" y="1600200"/>
            <a:ext cx="5562600" cy="5105400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0CAE46-2B37-49CE-BBD4-F3EE961C3E1F}"/>
              </a:ext>
            </a:extLst>
          </p:cNvPr>
          <p:cNvSpPr txBox="1"/>
          <p:nvPr/>
        </p:nvSpPr>
        <p:spPr>
          <a:xfrm>
            <a:off x="3931331" y="1828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Visibility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692C407-49B2-41F7-AB3E-C03E2450E3CB}"/>
              </a:ext>
            </a:extLst>
          </p:cNvPr>
          <p:cNvSpPr txBox="1"/>
          <p:nvPr/>
        </p:nvSpPr>
        <p:spPr>
          <a:xfrm>
            <a:off x="3960812" y="29718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Credibility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FB31E33-292A-4E8C-B37D-A28E8BD41B6D}"/>
              </a:ext>
            </a:extLst>
          </p:cNvPr>
          <p:cNvSpPr txBox="1"/>
          <p:nvPr/>
        </p:nvSpPr>
        <p:spPr>
          <a:xfrm>
            <a:off x="3960812" y="4114800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Profitability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415E525D-8E1D-4961-8F7F-8C0D94E18867}"/>
              </a:ext>
            </a:extLst>
          </p:cNvPr>
          <p:cNvSpPr/>
          <p:nvPr/>
        </p:nvSpPr>
        <p:spPr>
          <a:xfrm>
            <a:off x="5713412" y="2438400"/>
            <a:ext cx="470916" cy="646331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4E28CD4C-D31A-46CC-B446-E4561C9DEEB1}"/>
              </a:ext>
            </a:extLst>
          </p:cNvPr>
          <p:cNvSpPr/>
          <p:nvPr/>
        </p:nvSpPr>
        <p:spPr>
          <a:xfrm>
            <a:off x="5744654" y="3694331"/>
            <a:ext cx="470916" cy="646331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939F6CD-2F94-411C-8F87-BF198575F16E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267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2" y="304800"/>
            <a:ext cx="8686801" cy="1066800"/>
          </a:xfrm>
        </p:spPr>
        <p:txBody>
          <a:bodyPr/>
          <a:lstStyle/>
          <a:p>
            <a:r>
              <a:rPr lang="en-US" dirty="0"/>
              <a:t>Relationship Building is a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Visibility</a:t>
            </a:r>
          </a:p>
          <a:p>
            <a:r>
              <a:rPr lang="en-US" sz="3600" dirty="0"/>
              <a:t>Credibility</a:t>
            </a:r>
          </a:p>
          <a:p>
            <a:r>
              <a:rPr lang="en-US" sz="3600" dirty="0"/>
              <a:t>Profitability</a:t>
            </a:r>
          </a:p>
        </p:txBody>
      </p:sp>
      <p:graphicFrame>
        <p:nvGraphicFramePr>
          <p:cNvPr id="8" name="Content Placeholder 7" descr="Radial cycle shows the relationship between 4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2922509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C40990-6730-45B9-93A4-7F11053C97A9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088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8839199" cy="685800"/>
          </a:xfrm>
        </p:spPr>
        <p:txBody>
          <a:bodyPr/>
          <a:lstStyle/>
          <a:p>
            <a:r>
              <a:rPr lang="en-US" dirty="0"/>
              <a:t>Visibility – 24/7/30 Follow-Up System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1065211" y="1219200"/>
            <a:ext cx="10058401" cy="472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900" dirty="0"/>
          </a:p>
          <a:p>
            <a:r>
              <a:rPr lang="en-US" sz="3900" dirty="0"/>
              <a:t>24 hours –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Send a handwritten</a:t>
            </a:r>
          </a:p>
          <a:p>
            <a:pPr marL="1200150" lvl="2" indent="-285750">
              <a:buFontTx/>
              <a:buChar char="-"/>
            </a:pPr>
            <a:r>
              <a:rPr lang="en-US" sz="2400" dirty="0"/>
              <a:t>Sendoutcards.com 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Email – </a:t>
            </a:r>
          </a:p>
          <a:p>
            <a:pPr marL="1200150" lvl="2" indent="-285750">
              <a:buFontTx/>
              <a:buChar char="-"/>
            </a:pPr>
            <a:r>
              <a:rPr lang="en-US" sz="2400" dirty="0"/>
              <a:t>pleasure meeting them – enjoyed conversation – I hope our paths cross again</a:t>
            </a:r>
          </a:p>
          <a:p>
            <a:pPr marL="742950" lvl="1" indent="-285750">
              <a:buFontTx/>
              <a:buChar char="-"/>
            </a:pPr>
            <a:r>
              <a:rPr lang="en-US" sz="2400" dirty="0"/>
              <a:t>Send a video of what you talked about to their email or cell phone</a:t>
            </a:r>
          </a:p>
          <a:p>
            <a:pPr marL="742950" lvl="1" indent="-285750">
              <a:buFontTx/>
              <a:buChar char="-"/>
            </a:pPr>
            <a:endParaRPr lang="en-US" sz="2400" dirty="0"/>
          </a:p>
          <a:p>
            <a:pPr marL="742950" lvl="1" indent="-285750">
              <a:buFontTx/>
              <a:buChar char="-"/>
            </a:pPr>
            <a:endParaRPr lang="en-US" sz="2400" dirty="0"/>
          </a:p>
          <a:p>
            <a:pPr lvl="1"/>
            <a:endParaRPr lang="en-US" sz="1800" dirty="0"/>
          </a:p>
          <a:p>
            <a:pPr lvl="1" algn="ctr"/>
            <a:r>
              <a:rPr lang="en-US" sz="2600" dirty="0">
                <a:solidFill>
                  <a:schemeClr val="accent1">
                    <a:lumMod val="75000"/>
                  </a:schemeClr>
                </a:solidFill>
              </a:rPr>
              <a:t>These referrals will happen when you are on vacation </a:t>
            </a:r>
          </a:p>
          <a:p>
            <a:endParaRPr lang="en-US" dirty="0"/>
          </a:p>
          <a:p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1064476-DD7F-4069-9FD6-4120F64A7B68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285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8839199" cy="685800"/>
          </a:xfrm>
        </p:spPr>
        <p:txBody>
          <a:bodyPr/>
          <a:lstStyle/>
          <a:p>
            <a:r>
              <a:rPr lang="en-US" dirty="0"/>
              <a:t>Visibility – 24/7/30 Follow-Up System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1065212" y="838200"/>
            <a:ext cx="10134600" cy="60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900" dirty="0"/>
          </a:p>
          <a:p>
            <a:r>
              <a:rPr lang="en-US" sz="2900" dirty="0"/>
              <a:t>7 Days – </a:t>
            </a:r>
          </a:p>
          <a:p>
            <a:pPr marL="285750" indent="-285750">
              <a:buFontTx/>
              <a:buChar char="-"/>
            </a:pPr>
            <a:r>
              <a:rPr lang="en-US" dirty="0"/>
              <a:t>Connect with them via social media platform they use most</a:t>
            </a:r>
          </a:p>
          <a:p>
            <a:pPr marL="285750" indent="-285750">
              <a:buFontTx/>
              <a:buChar char="-"/>
            </a:pPr>
            <a:r>
              <a:rPr lang="en-US" dirty="0"/>
              <a:t>Ask - Where do you spend time on social media</a:t>
            </a:r>
          </a:p>
          <a:p>
            <a:pPr marL="285750" indent="-285750">
              <a:buFontTx/>
              <a:buChar char="-"/>
            </a:pPr>
            <a:r>
              <a:rPr lang="en-US" dirty="0"/>
              <a:t>Write on the back of their business cards</a:t>
            </a:r>
          </a:p>
          <a:p>
            <a:pPr marL="285750" indent="-285750">
              <a:buFontTx/>
              <a:buChar char="-"/>
            </a:pPr>
            <a:r>
              <a:rPr lang="en-US" dirty="0"/>
              <a:t>Comment on something they posts, contribute to there posts somehow</a:t>
            </a:r>
          </a:p>
          <a:p>
            <a:pPr marL="285750" indent="-285750">
              <a:buFontTx/>
              <a:buChar char="-"/>
            </a:pPr>
            <a:r>
              <a:rPr lang="en-US" dirty="0"/>
              <a:t>Go where they are  -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LinkedIn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Facebook</a:t>
            </a:r>
          </a:p>
          <a:p>
            <a:pPr marL="742950" lvl="1" indent="-285750">
              <a:buFontTx/>
              <a:buChar char="-"/>
            </a:pPr>
            <a:r>
              <a:rPr lang="en-US" dirty="0"/>
              <a:t>Instagram</a:t>
            </a:r>
          </a:p>
          <a:p>
            <a:pPr marL="742950" lvl="1" indent="-285750">
              <a:buFontTx/>
              <a:buChar char="-"/>
            </a:pPr>
            <a:r>
              <a:rPr lang="en-US" dirty="0" err="1"/>
              <a:t>TikToc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en-US" dirty="0"/>
              <a:t>You are going to learn their values, if they are involved in a charity, other life experiences </a:t>
            </a:r>
          </a:p>
          <a:p>
            <a:pPr marL="285750" indent="-285750">
              <a:buFontTx/>
              <a:buChar char="-"/>
            </a:pPr>
            <a:r>
              <a:rPr lang="en-US" dirty="0"/>
              <a:t>Write down what you contributed to/posted on their social media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11D6FBF-20AE-4E26-9BFA-D9FC26831677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1182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9296399" cy="685800"/>
          </a:xfrm>
        </p:spPr>
        <p:txBody>
          <a:bodyPr/>
          <a:lstStyle/>
          <a:p>
            <a:r>
              <a:rPr lang="en-US" dirty="0"/>
              <a:t>Visibility – 24/7/30 Follow-Up System 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1065213" y="1181100"/>
            <a:ext cx="10058399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endParaRPr lang="en-US" dirty="0"/>
          </a:p>
          <a:p>
            <a:r>
              <a:rPr lang="en-US" sz="3500" dirty="0"/>
              <a:t>Within 30 days –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Set up a face to face meeting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Coffee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900" dirty="0"/>
              <a:t>Lunch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 Bring up what they are involved in or the posts you commented on in their social media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900" dirty="0"/>
              <a:t>How can you help them?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ctr"/>
            <a:r>
              <a:rPr lang="en-US" sz="2400" dirty="0"/>
              <a:t>DO NOT SELL TO THEM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90D71DB-E4AC-44CA-BBCE-D28420373859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6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65212" y="304800"/>
            <a:ext cx="8686801" cy="1066800"/>
          </a:xfrm>
        </p:spPr>
        <p:txBody>
          <a:bodyPr/>
          <a:lstStyle/>
          <a:p>
            <a:r>
              <a:rPr lang="en-US" dirty="0"/>
              <a:t>Relationship Building is a Process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Visibility</a:t>
            </a:r>
          </a:p>
          <a:p>
            <a:r>
              <a:rPr lang="en-US" sz="3600" dirty="0"/>
              <a:t>Credibility</a:t>
            </a:r>
          </a:p>
          <a:p>
            <a:r>
              <a:rPr lang="en-US" sz="3600" dirty="0"/>
              <a:t>Profitability</a:t>
            </a:r>
          </a:p>
        </p:txBody>
      </p:sp>
      <p:graphicFrame>
        <p:nvGraphicFramePr>
          <p:cNvPr id="8" name="Content Placeholder 7" descr="Radial cycle shows the relationship between 4 tasks to a group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0622916"/>
              </p:ext>
            </p:extLst>
          </p:nvPr>
        </p:nvGraphicFramePr>
        <p:xfrm>
          <a:off x="5464175" y="1828800"/>
          <a:ext cx="425291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7B6121C-67B8-4672-BA76-E3737AC20E72}"/>
              </a:ext>
            </a:extLst>
          </p:cNvPr>
          <p:cNvCxnSpPr>
            <a:cxnSpLocks/>
          </p:cNvCxnSpPr>
          <p:nvPr/>
        </p:nvCxnSpPr>
        <p:spPr>
          <a:xfrm>
            <a:off x="1065212" y="1258669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529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5212" y="495300"/>
            <a:ext cx="9296399" cy="685800"/>
          </a:xfrm>
        </p:spPr>
        <p:txBody>
          <a:bodyPr/>
          <a:lstStyle/>
          <a:p>
            <a:r>
              <a:rPr lang="en-US" dirty="0"/>
              <a:t>Credibility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B96899AA-9CAD-49AB-AF13-023180695158}"/>
              </a:ext>
            </a:extLst>
          </p:cNvPr>
          <p:cNvSpPr txBox="1">
            <a:spLocks/>
          </p:cNvSpPr>
          <p:nvPr/>
        </p:nvSpPr>
        <p:spPr>
          <a:xfrm>
            <a:off x="5027612" y="2057400"/>
            <a:ext cx="4114800" cy="381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BC952521-F31A-4ED9-B022-5F6116890A1C}"/>
              </a:ext>
            </a:extLst>
          </p:cNvPr>
          <p:cNvSpPr txBox="1">
            <a:spLocks/>
          </p:cNvSpPr>
          <p:nvPr/>
        </p:nvSpPr>
        <p:spPr>
          <a:xfrm>
            <a:off x="1065213" y="1181100"/>
            <a:ext cx="10058399" cy="468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600"/>
              </a:spcBef>
              <a:buSzPct val="80000"/>
              <a:buFont typeface="Arial" pitchFamily="34" charset="0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Networking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Consistency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Creativity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ctr"/>
            <a:endParaRPr lang="en-US" sz="2400" dirty="0"/>
          </a:p>
          <a:p>
            <a:pPr lvl="1" algn="ctr"/>
            <a:r>
              <a:rPr lang="en-US" sz="2400" dirty="0"/>
              <a:t>DO NOT SELL TO THEM</a:t>
            </a:r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pPr marL="285750" indent="-285750">
              <a:buFontTx/>
              <a:buChar char="-"/>
            </a:pPr>
            <a:endParaRPr lang="en-US" dirty="0"/>
          </a:p>
          <a:p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  <a:p>
            <a:pPr marL="742950" lvl="1" indent="-285750">
              <a:buFontTx/>
              <a:buChar char="-"/>
            </a:pPr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8ECE73E-9F73-434B-A02B-BA3D1D103718}"/>
              </a:ext>
            </a:extLst>
          </p:cNvPr>
          <p:cNvCxnSpPr>
            <a:cxnSpLocks/>
          </p:cNvCxnSpPr>
          <p:nvPr/>
        </p:nvCxnSpPr>
        <p:spPr>
          <a:xfrm>
            <a:off x="1065212" y="1143000"/>
            <a:ext cx="8458200" cy="0"/>
          </a:xfrm>
          <a:prstGeom prst="line">
            <a:avLst/>
          </a:prstGeom>
          <a:ln w="12700">
            <a:solidFill>
              <a:srgbClr val="0082B3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984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usiness Contrast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E3B9166-2E01-44C0-B213-4E36B4FF9306}" vid="{9FB243D3-233B-4EB4-BE37-C505132985D4}"/>
    </a:ext>
  </a:extLst>
</a:theme>
</file>

<file path=ppt/theme/theme2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32D51B-405E-4F81-B5A9-F253CD7FC48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E7567CE-A543-444C-8597-EB22784911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CEB76F-5C52-4F69-A3C1-2DBEA8CF74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contrast presentation (widescreen)</Template>
  <TotalTime>313</TotalTime>
  <Words>781</Words>
  <Application>Microsoft Office PowerPoint</Application>
  <PresentationFormat>Custom</PresentationFormat>
  <Paragraphs>203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Franklin Gothic Medium</vt:lpstr>
      <vt:lpstr>Business Contrast 16x9</vt:lpstr>
      <vt:lpstr>Take Business Development to the Next Level</vt:lpstr>
      <vt:lpstr>Business Development</vt:lpstr>
      <vt:lpstr>The VCP Process</vt:lpstr>
      <vt:lpstr>Relationship Building is a Process</vt:lpstr>
      <vt:lpstr>Visibility – 24/7/30 Follow-Up System</vt:lpstr>
      <vt:lpstr>Visibility – 24/7/30 Follow-Up System</vt:lpstr>
      <vt:lpstr>Visibility – 24/7/30 Follow-Up System </vt:lpstr>
      <vt:lpstr>Relationship Building is a Process</vt:lpstr>
      <vt:lpstr>Credibility</vt:lpstr>
      <vt:lpstr>Credibility</vt:lpstr>
      <vt:lpstr>PowerPoint Presentation</vt:lpstr>
      <vt:lpstr>PowerPoint Presentation</vt:lpstr>
      <vt:lpstr>PowerPoint Presentation</vt:lpstr>
      <vt:lpstr>Credibility</vt:lpstr>
      <vt:lpstr>Relationship Building is a Process</vt:lpstr>
      <vt:lpstr>Profitability</vt:lpstr>
      <vt:lpstr>Relationship Building is a Process</vt:lpstr>
      <vt:lpstr>Best Practices &amp; 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Can’t Stop Busines Development</dc:title>
  <dc:creator>Anita Deraney</dc:creator>
  <cp:lastModifiedBy>Anita Deraney</cp:lastModifiedBy>
  <cp:revision>6</cp:revision>
  <dcterms:created xsi:type="dcterms:W3CDTF">2020-10-17T23:16:20Z</dcterms:created>
  <dcterms:modified xsi:type="dcterms:W3CDTF">2020-10-24T15:43:50Z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